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41"/>
  </p:notesMasterIdLst>
  <p:sldIdLst>
    <p:sldId id="257" r:id="rId2"/>
    <p:sldId id="373" r:id="rId3"/>
    <p:sldId id="256" r:id="rId4"/>
    <p:sldId id="258" r:id="rId5"/>
    <p:sldId id="387" r:id="rId6"/>
    <p:sldId id="452" r:id="rId7"/>
    <p:sldId id="384" r:id="rId8"/>
    <p:sldId id="423" r:id="rId9"/>
    <p:sldId id="424" r:id="rId10"/>
    <p:sldId id="425" r:id="rId11"/>
    <p:sldId id="548" r:id="rId12"/>
    <p:sldId id="549" r:id="rId13"/>
    <p:sldId id="453" r:id="rId14"/>
    <p:sldId id="550" r:id="rId15"/>
    <p:sldId id="358" r:id="rId16"/>
    <p:sldId id="551" r:id="rId17"/>
    <p:sldId id="573" r:id="rId18"/>
    <p:sldId id="552" r:id="rId19"/>
    <p:sldId id="574" r:id="rId20"/>
    <p:sldId id="553" r:id="rId21"/>
    <p:sldId id="554" r:id="rId22"/>
    <p:sldId id="454" r:id="rId23"/>
    <p:sldId id="555" r:id="rId24"/>
    <p:sldId id="556" r:id="rId25"/>
    <p:sldId id="557" r:id="rId26"/>
    <p:sldId id="559" r:id="rId27"/>
    <p:sldId id="561" r:id="rId28"/>
    <p:sldId id="562" r:id="rId29"/>
    <p:sldId id="563" r:id="rId30"/>
    <p:sldId id="564" r:id="rId31"/>
    <p:sldId id="570" r:id="rId32"/>
    <p:sldId id="567" r:id="rId33"/>
    <p:sldId id="565" r:id="rId34"/>
    <p:sldId id="569" r:id="rId35"/>
    <p:sldId id="568" r:id="rId36"/>
    <p:sldId id="571" r:id="rId37"/>
    <p:sldId id="259" r:id="rId38"/>
    <p:sldId id="260" r:id="rId39"/>
    <p:sldId id="572" r:id="rId40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302426-7E58-48F6-A1DA-64E1F9A93540}">
          <p14:sldIdLst>
            <p14:sldId id="257"/>
            <p14:sldId id="373"/>
            <p14:sldId id="256"/>
            <p14:sldId id="258"/>
            <p14:sldId id="387"/>
            <p14:sldId id="452"/>
            <p14:sldId id="384"/>
            <p14:sldId id="423"/>
            <p14:sldId id="424"/>
            <p14:sldId id="425"/>
            <p14:sldId id="548"/>
            <p14:sldId id="549"/>
            <p14:sldId id="453"/>
            <p14:sldId id="550"/>
            <p14:sldId id="358"/>
            <p14:sldId id="551"/>
            <p14:sldId id="573"/>
            <p14:sldId id="552"/>
            <p14:sldId id="574"/>
            <p14:sldId id="553"/>
            <p14:sldId id="554"/>
            <p14:sldId id="454"/>
            <p14:sldId id="555"/>
            <p14:sldId id="556"/>
            <p14:sldId id="557"/>
            <p14:sldId id="559"/>
            <p14:sldId id="561"/>
            <p14:sldId id="562"/>
            <p14:sldId id="563"/>
            <p14:sldId id="564"/>
            <p14:sldId id="570"/>
            <p14:sldId id="567"/>
            <p14:sldId id="565"/>
            <p14:sldId id="569"/>
            <p14:sldId id="568"/>
            <p14:sldId id="571"/>
            <p14:sldId id="259"/>
            <p14:sldId id="260"/>
            <p14:sldId id="572"/>
          </p14:sldIdLst>
        </p14:section>
        <p14:section name="Business Plan" id="{DB7D0233-1E04-4200-9969-0D55EDBC27CF}">
          <p14:sldIdLst/>
        </p14:section>
      </p14:sectionLst>
    </p:ex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7171"/>
    <a:srgbClr val="565656"/>
    <a:srgbClr val="BFBFBF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5"/>
    <p:restoredTop sz="70801"/>
  </p:normalViewPr>
  <p:slideViewPr>
    <p:cSldViewPr snapToGrid="0" snapToObjects="1">
      <p:cViewPr varScale="1">
        <p:scale>
          <a:sx n="93" d="100"/>
          <a:sy n="93" d="100"/>
        </p:scale>
        <p:origin x="216" y="21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7707A-55F4-3D4E-B0C4-ACB831BA7CCF}" type="datetimeFigureOut">
              <a:rPr lang="en-US" smtClean="0"/>
              <a:t>8/6/24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BED9E-78BD-4C4E-B037-F792E5B37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6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79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40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brand equity is perception, and perception is always reality in branding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56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Partner with a new friend who isn’t as familiar with your brand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49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81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Use this worksheet as a living document, regularly updating it as your ministry evolves.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Consider involving your ministry team and community members in the branding process for diverse perspectives and ideas.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6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24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are the words here building trust with their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55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build strong brand elements? First, we start with 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9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story is this picture telling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9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– Urgency, Passion, Dominance</a:t>
            </a:r>
          </a:p>
          <a:p>
            <a:r>
              <a:rPr lang="en-US" dirty="0"/>
              <a:t>Yellow – Positivity, Optimism, Joy</a:t>
            </a:r>
          </a:p>
          <a:p>
            <a:r>
              <a:rPr lang="en-US" dirty="0"/>
              <a:t>Orange – Enthusiasm, Energy, Creativity</a:t>
            </a:r>
          </a:p>
          <a:p>
            <a:r>
              <a:rPr lang="en-US" dirty="0"/>
              <a:t>Blue – Serenity, Sincerity, Security</a:t>
            </a:r>
          </a:p>
          <a:p>
            <a:r>
              <a:rPr lang="en-US" dirty="0"/>
              <a:t>Green – Harmony, Prosperity, Healing</a:t>
            </a:r>
          </a:p>
          <a:p>
            <a:r>
              <a:rPr lang="en-US" dirty="0"/>
              <a:t>Purple – Peace, Positivity, Purpose</a:t>
            </a:r>
          </a:p>
          <a:p>
            <a:r>
              <a:rPr lang="en-US" dirty="0"/>
              <a:t>Black – Power, Authority, Sophistication</a:t>
            </a:r>
          </a:p>
          <a:p>
            <a:r>
              <a:rPr lang="en-US" dirty="0"/>
              <a:t>White – Purity, Clarity, Peace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01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– Urgency, Passion, Dominance</a:t>
            </a:r>
          </a:p>
          <a:p>
            <a:r>
              <a:rPr lang="en-US" dirty="0"/>
              <a:t>Yellow – Positivity, Optimism, Joy</a:t>
            </a:r>
          </a:p>
          <a:p>
            <a:r>
              <a:rPr lang="en-US" dirty="0"/>
              <a:t>Orange – Enthusiasm, Energy, Creativity</a:t>
            </a:r>
          </a:p>
          <a:p>
            <a:r>
              <a:rPr lang="en-US" dirty="0"/>
              <a:t>Blue – Serenity, Sincerity, Security</a:t>
            </a:r>
          </a:p>
          <a:p>
            <a:r>
              <a:rPr lang="en-US" dirty="0"/>
              <a:t>Green – Harmony, Prosperity, Healing</a:t>
            </a:r>
          </a:p>
          <a:p>
            <a:r>
              <a:rPr lang="en-US" dirty="0"/>
              <a:t>Purple – Peace, Positivity, Purpose</a:t>
            </a:r>
          </a:p>
          <a:p>
            <a:r>
              <a:rPr lang="en-US" dirty="0"/>
              <a:t>Black – Power, Authority, Sophistication</a:t>
            </a:r>
          </a:p>
          <a:p>
            <a:r>
              <a:rPr lang="en-US" dirty="0"/>
              <a:t>White – Purity, Clarity, Peace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90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88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feel when you look at this ad?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600200" y="457200"/>
            <a:ext cx="3773488" cy="9525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22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2743198" y="76198"/>
            <a:ext cx="6705602" cy="6705602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909390" y="1242392"/>
            <a:ext cx="4373220" cy="43732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5999" y="-278296"/>
            <a:ext cx="0" cy="15212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46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0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596572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 userDrawn="1"/>
        </p:nvSpPr>
        <p:spPr>
          <a:xfrm>
            <a:off x="3252337" y="1789041"/>
            <a:ext cx="5687326" cy="5687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2478156" y="1014863"/>
            <a:ext cx="3617844" cy="7235682"/>
          </a:xfrm>
          <a:custGeom>
            <a:avLst/>
            <a:gdLst>
              <a:gd name="connsiteX0" fmla="*/ 3617844 w 3617844"/>
              <a:gd name="connsiteY0" fmla="*/ 0 h 7235682"/>
              <a:gd name="connsiteX1" fmla="*/ 3617844 w 3617844"/>
              <a:gd name="connsiteY1" fmla="*/ 7235682 h 7235682"/>
              <a:gd name="connsiteX2" fmla="*/ 0 w 3617844"/>
              <a:gd name="connsiteY2" fmla="*/ 3617841 h 7235682"/>
              <a:gd name="connsiteX3" fmla="*/ 3617844 w 3617844"/>
              <a:gd name="connsiteY3" fmla="*/ 0 h 72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7844" h="7235682">
                <a:moveTo>
                  <a:pt x="3617844" y="0"/>
                </a:moveTo>
                <a:lnTo>
                  <a:pt x="3617844" y="7235682"/>
                </a:lnTo>
                <a:cubicBezTo>
                  <a:pt x="1619764" y="7235682"/>
                  <a:pt x="0" y="5615919"/>
                  <a:pt x="0" y="3617841"/>
                </a:cubicBezTo>
                <a:cubicBezTo>
                  <a:pt x="0" y="1619763"/>
                  <a:pt x="1619764" y="0"/>
                  <a:pt x="36178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7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 userDrawn="1"/>
        </p:nvSpPr>
        <p:spPr>
          <a:xfrm>
            <a:off x="3252337" y="2160104"/>
            <a:ext cx="5687326" cy="5687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 flipH="1">
            <a:off x="6096000" y="1385926"/>
            <a:ext cx="3617844" cy="7235682"/>
          </a:xfrm>
          <a:custGeom>
            <a:avLst/>
            <a:gdLst>
              <a:gd name="connsiteX0" fmla="*/ 3617844 w 3617844"/>
              <a:gd name="connsiteY0" fmla="*/ 0 h 7235682"/>
              <a:gd name="connsiteX1" fmla="*/ 0 w 3617844"/>
              <a:gd name="connsiteY1" fmla="*/ 3617841 h 7235682"/>
              <a:gd name="connsiteX2" fmla="*/ 3617844 w 3617844"/>
              <a:gd name="connsiteY2" fmla="*/ 7235682 h 72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7844" h="7235682">
                <a:moveTo>
                  <a:pt x="3617844" y="0"/>
                </a:moveTo>
                <a:cubicBezTo>
                  <a:pt x="1619764" y="0"/>
                  <a:pt x="0" y="1619763"/>
                  <a:pt x="0" y="3617841"/>
                </a:cubicBezTo>
                <a:cubicBezTo>
                  <a:pt x="0" y="5615919"/>
                  <a:pt x="1619764" y="7235682"/>
                  <a:pt x="3617844" y="723568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1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3252337" y="2531166"/>
            <a:ext cx="5687326" cy="5687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2478156" y="1756988"/>
            <a:ext cx="3617844" cy="7235682"/>
          </a:xfrm>
          <a:custGeom>
            <a:avLst/>
            <a:gdLst>
              <a:gd name="connsiteX0" fmla="*/ 3617844 w 3617844"/>
              <a:gd name="connsiteY0" fmla="*/ 0 h 7235682"/>
              <a:gd name="connsiteX1" fmla="*/ 3617844 w 3617844"/>
              <a:gd name="connsiteY1" fmla="*/ 7235682 h 7235682"/>
              <a:gd name="connsiteX2" fmla="*/ 0 w 3617844"/>
              <a:gd name="connsiteY2" fmla="*/ 3617841 h 7235682"/>
              <a:gd name="connsiteX3" fmla="*/ 3617844 w 3617844"/>
              <a:gd name="connsiteY3" fmla="*/ 0 h 72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7844" h="7235682">
                <a:moveTo>
                  <a:pt x="3617844" y="0"/>
                </a:moveTo>
                <a:lnTo>
                  <a:pt x="3617844" y="7235682"/>
                </a:lnTo>
                <a:cubicBezTo>
                  <a:pt x="1619764" y="7235682"/>
                  <a:pt x="0" y="5615919"/>
                  <a:pt x="0" y="3617841"/>
                </a:cubicBezTo>
                <a:cubicBezTo>
                  <a:pt x="0" y="1619763"/>
                  <a:pt x="1619764" y="0"/>
                  <a:pt x="36178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5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73" y="938111"/>
            <a:ext cx="6971989" cy="5861869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178582" y="1286115"/>
            <a:ext cx="6425538" cy="361181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31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94" y="1277827"/>
            <a:ext cx="7881706" cy="4627673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017142" y="1436336"/>
            <a:ext cx="6137809" cy="4062202"/>
          </a:xfrm>
          <a:prstGeom prst="roundRect">
            <a:avLst>
              <a:gd name="adj" fmla="val 2049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28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95" y="913305"/>
            <a:ext cx="5343632" cy="7508718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467095" y="1690912"/>
            <a:ext cx="4453646" cy="59417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32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41AE1A4-BF96-4DFF-AF13-8894CBB539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0200" y="457200"/>
            <a:ext cx="3773488" cy="9525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82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EF7A207-1486-448F-8CFE-D2751996FBC1}"/>
              </a:ext>
            </a:extLst>
          </p:cNvPr>
          <p:cNvSpPr/>
          <p:nvPr userDrawn="1"/>
        </p:nvSpPr>
        <p:spPr>
          <a:xfrm>
            <a:off x="8929983" y="-147483"/>
            <a:ext cx="3649257" cy="3100234"/>
          </a:xfrm>
          <a:custGeom>
            <a:avLst/>
            <a:gdLst>
              <a:gd name="connsiteX0" fmla="*/ 0 w 4039045"/>
              <a:gd name="connsiteY0" fmla="*/ 0 h 3431379"/>
              <a:gd name="connsiteX1" fmla="*/ 4039045 w 4039045"/>
              <a:gd name="connsiteY1" fmla="*/ 0 h 3431379"/>
              <a:gd name="connsiteX2" fmla="*/ 4039045 w 4039045"/>
              <a:gd name="connsiteY2" fmla="*/ 3431379 h 3431379"/>
              <a:gd name="connsiteX3" fmla="*/ 4028122 w 4039045"/>
              <a:gd name="connsiteY3" fmla="*/ 3429073 h 3431379"/>
              <a:gd name="connsiteX4" fmla="*/ 23868 w 4039045"/>
              <a:gd name="connsiteY4" fmla="*/ 60536 h 343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9045" h="3431379">
                <a:moveTo>
                  <a:pt x="0" y="0"/>
                </a:moveTo>
                <a:lnTo>
                  <a:pt x="4039045" y="0"/>
                </a:lnTo>
                <a:lnTo>
                  <a:pt x="4039045" y="3431379"/>
                </a:lnTo>
                <a:lnTo>
                  <a:pt x="4028122" y="3429073"/>
                </a:lnTo>
                <a:cubicBezTo>
                  <a:pt x="2217679" y="3011150"/>
                  <a:pt x="733927" y="1739304"/>
                  <a:pt x="23868" y="60536"/>
                </a:cubicBezTo>
                <a:close/>
              </a:path>
            </a:pathLst>
          </a:cu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FB29103-FE31-4884-B325-1771797FCE73}"/>
              </a:ext>
            </a:extLst>
          </p:cNvPr>
          <p:cNvSpPr/>
          <p:nvPr userDrawn="1"/>
        </p:nvSpPr>
        <p:spPr>
          <a:xfrm rot="10800000">
            <a:off x="-159306" y="4756862"/>
            <a:ext cx="2661205" cy="2260832"/>
          </a:xfrm>
          <a:custGeom>
            <a:avLst/>
            <a:gdLst>
              <a:gd name="connsiteX0" fmla="*/ 0 w 4039045"/>
              <a:gd name="connsiteY0" fmla="*/ 0 h 3431379"/>
              <a:gd name="connsiteX1" fmla="*/ 4039045 w 4039045"/>
              <a:gd name="connsiteY1" fmla="*/ 0 h 3431379"/>
              <a:gd name="connsiteX2" fmla="*/ 4039045 w 4039045"/>
              <a:gd name="connsiteY2" fmla="*/ 3431379 h 3431379"/>
              <a:gd name="connsiteX3" fmla="*/ 4028122 w 4039045"/>
              <a:gd name="connsiteY3" fmla="*/ 3429073 h 3431379"/>
              <a:gd name="connsiteX4" fmla="*/ 23868 w 4039045"/>
              <a:gd name="connsiteY4" fmla="*/ 60536 h 343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9045" h="3431379">
                <a:moveTo>
                  <a:pt x="0" y="0"/>
                </a:moveTo>
                <a:lnTo>
                  <a:pt x="4039045" y="0"/>
                </a:lnTo>
                <a:lnTo>
                  <a:pt x="4039045" y="3431379"/>
                </a:lnTo>
                <a:lnTo>
                  <a:pt x="4028122" y="3429073"/>
                </a:lnTo>
                <a:cubicBezTo>
                  <a:pt x="2217679" y="3011150"/>
                  <a:pt x="733927" y="1739304"/>
                  <a:pt x="23868" y="60536"/>
                </a:cubicBezTo>
                <a:close/>
              </a:path>
            </a:pathLst>
          </a:cu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91DD5-9338-4288-BADB-33C44BAC2E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A1229C-005F-4DC6-9789-AADB9D4DDB8D}"/>
              </a:ext>
            </a:extLst>
          </p:cNvPr>
          <p:cNvSpPr/>
          <p:nvPr userDrawn="1"/>
        </p:nvSpPr>
        <p:spPr>
          <a:xfrm>
            <a:off x="11438037" y="453130"/>
            <a:ext cx="370114" cy="37011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7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2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500097" y="1285773"/>
            <a:ext cx="4286454" cy="42864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Oval 1"/>
          <p:cNvSpPr/>
          <p:nvPr userDrawn="1"/>
        </p:nvSpPr>
        <p:spPr>
          <a:xfrm>
            <a:off x="4699037" y="1285773"/>
            <a:ext cx="4288934" cy="428893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3B9ED6-D1B3-4F91-8F4B-B9AD6A2401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0200" y="457200"/>
            <a:ext cx="3773488" cy="9525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618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2691903" y="1285773"/>
            <a:ext cx="4286454" cy="42864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2081666" y="1283293"/>
            <a:ext cx="4288934" cy="42889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6857715" y="1285773"/>
            <a:ext cx="4288934" cy="428893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633764" y="1285773"/>
            <a:ext cx="4288934" cy="428893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6962" y="3141041"/>
            <a:ext cx="3406166" cy="914400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1800" b="1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318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4320207" y="1653207"/>
            <a:ext cx="3551584" cy="355158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46824" y="2179824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5999" y="4678175"/>
            <a:ext cx="0" cy="23057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72E3A29-9781-4040-829F-9D1B4ADC78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0200" y="457200"/>
            <a:ext cx="3773488" cy="9525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17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5999" y="-278296"/>
            <a:ext cx="0" cy="724893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20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1409700"/>
            <a:ext cx="9829800" cy="1051831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675616"/>
            <a:ext cx="9829800" cy="37251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6227" y="524605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803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Oval 4"/>
          <p:cNvSpPr/>
          <p:nvPr userDrawn="1"/>
        </p:nvSpPr>
        <p:spPr>
          <a:xfrm>
            <a:off x="11438037" y="453130"/>
            <a:ext cx="370114" cy="37011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9" r:id="rId2"/>
    <p:sldLayoutId id="2147484094" r:id="rId3"/>
    <p:sldLayoutId id="2147484008" r:id="rId4"/>
    <p:sldLayoutId id="2147484011" r:id="rId5"/>
    <p:sldLayoutId id="2147484012" r:id="rId6"/>
    <p:sldLayoutId id="2147484013" r:id="rId7"/>
    <p:sldLayoutId id="2147484030" r:id="rId8"/>
    <p:sldLayoutId id="2147484032" r:id="rId9"/>
    <p:sldLayoutId id="2147484031" r:id="rId10"/>
    <p:sldLayoutId id="2147484033" r:id="rId11"/>
    <p:sldLayoutId id="2147484040" r:id="rId12"/>
    <p:sldLayoutId id="2147484056" r:id="rId13"/>
    <p:sldLayoutId id="2147484057" r:id="rId14"/>
    <p:sldLayoutId id="2147484058" r:id="rId15"/>
    <p:sldLayoutId id="2147484063" r:id="rId16"/>
    <p:sldLayoutId id="2147484064" r:id="rId17"/>
    <p:sldLayoutId id="2147484065" r:id="rId18"/>
  </p:sldLayoutIdLst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hf hdr="0" ftr="0" dt="0"/>
  <p:txStyles>
    <p:titleStyle>
      <a:lvl1pPr algn="l" defTabSz="914318" rtl="0" eaLnBrk="1" latinLnBrk="0" hangingPunct="1">
        <a:lnSpc>
          <a:spcPct val="75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288">
          <p15:clr>
            <a:srgbClr val="F26B43"/>
          </p15:clr>
        </p15:guide>
        <p15:guide id="27" orient="horz" pos="4032">
          <p15:clr>
            <a:srgbClr val="F26B43"/>
          </p15:clr>
        </p15:guide>
        <p15:guide id="28" pos="480">
          <p15:clr>
            <a:srgbClr val="F26B43"/>
          </p15:clr>
        </p15:guide>
        <p15:guide id="29" pos="7200">
          <p15:clr>
            <a:srgbClr val="F26B43"/>
          </p15:clr>
        </p15:guide>
        <p15:guide id="39" pos="3385">
          <p15:clr>
            <a:srgbClr val="F26B43"/>
          </p15:clr>
        </p15:guide>
        <p15:guide id="40" pos="4272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008" userDrawn="1">
          <p15:clr>
            <a:srgbClr val="F26B43"/>
          </p15:clr>
        </p15:guide>
        <p15:guide id="49" pos="6600">
          <p15:clr>
            <a:srgbClr val="F26B43"/>
          </p15:clr>
        </p15:guide>
        <p15:guide id="50" orient="horz" pos="3528">
          <p15:clr>
            <a:srgbClr val="F26B43"/>
          </p15:clr>
        </p15:guide>
        <p15:guide id="51" orient="horz" pos="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ConnectionalRelations@gcfa.org" TargetMode="External"/><Relationship Id="rId2" Type="http://schemas.openxmlformats.org/officeDocument/2006/relationships/hyperlink" Target="http://www.umcsupport.org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4D1C72A-92A3-ED8F-0C1E-6BB96481E1AE}"/>
              </a:ext>
            </a:extLst>
          </p:cNvPr>
          <p:cNvSpPr txBox="1"/>
          <p:nvPr/>
        </p:nvSpPr>
        <p:spPr>
          <a:xfrm>
            <a:off x="182880" y="653142"/>
            <a:ext cx="7376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5"/>
                </a:solidFill>
                <a:latin typeface="Almonde" pitchFamily="2" charset="0"/>
              </a:rPr>
              <a:t>Brand Identity 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EFB18-A2CD-0C4A-5DFD-E8A6A68CFDCC}"/>
              </a:ext>
            </a:extLst>
          </p:cNvPr>
          <p:cNvSpPr txBox="1"/>
          <p:nvPr/>
        </p:nvSpPr>
        <p:spPr>
          <a:xfrm>
            <a:off x="4318946" y="3577018"/>
            <a:ext cx="7298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Acumin Pro Condensed Semibold" panose="020B0506020202020204" pitchFamily="34" charset="77"/>
              </a:rPr>
              <a:t>Defining Your Brand To Guide Your Ministry Story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A670DA-930F-86E2-C48B-4E87444508FB}"/>
              </a:ext>
            </a:extLst>
          </p:cNvPr>
          <p:cNvCxnSpPr/>
          <p:nvPr/>
        </p:nvCxnSpPr>
        <p:spPr>
          <a:xfrm>
            <a:off x="783771" y="4856434"/>
            <a:ext cx="8098972" cy="0"/>
          </a:xfrm>
          <a:prstGeom prst="line">
            <a:avLst/>
          </a:prstGeom>
          <a:ln w="47625" cap="rnd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6F141C36-6BE8-2AC0-2041-8C54D6A99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543" y="5407297"/>
            <a:ext cx="3224196" cy="1155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1B76C1-E193-30B2-6CBC-407C8DC0853A}"/>
              </a:ext>
            </a:extLst>
          </p:cNvPr>
          <p:cNvSpPr txBox="1"/>
          <p:nvPr/>
        </p:nvSpPr>
        <p:spPr>
          <a:xfrm>
            <a:off x="193964" y="1314861"/>
            <a:ext cx="119980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0" b="1" dirty="0">
                <a:solidFill>
                  <a:schemeClr val="accent5"/>
                </a:solidFill>
                <a:latin typeface="+mj-lt"/>
              </a:rPr>
              <a:t>MINISTRY</a:t>
            </a:r>
            <a:endParaRPr lang="en-US" sz="16000" dirty="0"/>
          </a:p>
        </p:txBody>
      </p:sp>
    </p:spTree>
    <p:extLst>
      <p:ext uri="{BB962C8B-B14F-4D97-AF65-F5344CB8AC3E}">
        <p14:creationId xmlns:p14="http://schemas.microsoft.com/office/powerpoint/2010/main" val="102295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775766" y="2661260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89BE4-FEC1-4140-8C61-BE3D5132B562}"/>
              </a:ext>
            </a:extLst>
          </p:cNvPr>
          <p:cNvSpPr txBox="1"/>
          <p:nvPr/>
        </p:nvSpPr>
        <p:spPr>
          <a:xfrm>
            <a:off x="6781800" y="3994835"/>
            <a:ext cx="3695700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latin typeface="+mj-lt"/>
              </a:rPr>
              <a:t>Values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principles and beliefs guide your ministry?</a:t>
            </a:r>
          </a:p>
        </p:txBody>
      </p:sp>
      <p:pic>
        <p:nvPicPr>
          <p:cNvPr id="10" name="Picture Placeholder 9" descr="A road with trees in the background&#10;&#10;Description automatically generated">
            <a:extLst>
              <a:ext uri="{FF2B5EF4-FFF2-40B4-BE49-F238E27FC236}">
                <a16:creationId xmlns:a16="http://schemas.microsoft.com/office/drawing/2014/main" id="{C94BFDE3-1244-7340-CA82-C032585E8A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r="12255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7B744F-54DC-12C3-7084-C249D8DB6D9B}"/>
              </a:ext>
            </a:extLst>
          </p:cNvPr>
          <p:cNvSpPr txBox="1"/>
          <p:nvPr/>
        </p:nvSpPr>
        <p:spPr>
          <a:xfrm>
            <a:off x="6563201" y="5504220"/>
            <a:ext cx="407462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Questions to consider: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What are the beliefs and ethics of your ministry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How do values influence decision-making?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What values are non-negotiable?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516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173519" y="2252728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34D55-7EA6-423A-96E4-A57DA28C77EA}"/>
              </a:ext>
            </a:extLst>
          </p:cNvPr>
          <p:cNvSpPr txBox="1"/>
          <p:nvPr/>
        </p:nvSpPr>
        <p:spPr>
          <a:xfrm>
            <a:off x="1600200" y="3577108"/>
            <a:ext cx="3773488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b="1" dirty="0">
                <a:latin typeface="+mj-lt"/>
              </a:rPr>
              <a:t>Promise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commitment do you make to your community or congregation?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E5DF515-6AC7-4391-4497-969B8F9FE2D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4" r="33344"/>
          <a:stretch/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66FAB-19D0-3F97-891B-065254C60AEF}"/>
              </a:ext>
            </a:extLst>
          </p:cNvPr>
          <p:cNvSpPr txBox="1"/>
          <p:nvPr/>
        </p:nvSpPr>
        <p:spPr>
          <a:xfrm>
            <a:off x="1131683" y="5026721"/>
            <a:ext cx="4242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j-lt"/>
              </a:rPr>
              <a:t>Questions to consider:</a:t>
            </a:r>
          </a:p>
          <a:p>
            <a:pPr marL="342900" indent="-342900" algn="r">
              <a:buFont typeface="+mj-lt"/>
              <a:buAutoNum type="arabicPeriod"/>
            </a:pPr>
            <a:r>
              <a:rPr lang="en-US" sz="1400" dirty="0"/>
              <a:t>What unique value or experience do you guarantee?</a:t>
            </a:r>
          </a:p>
          <a:p>
            <a:pPr marL="342900" indent="-342900" algn="r">
              <a:buFont typeface="+mj-lt"/>
              <a:buAutoNum type="arabicPeriod"/>
            </a:pPr>
            <a:r>
              <a:rPr lang="en-US" sz="1400" dirty="0"/>
              <a:t>How do you want to be perceived by others?</a:t>
            </a:r>
          </a:p>
          <a:p>
            <a:pPr marL="342900" indent="-342900" algn="r">
              <a:buFont typeface="+mj-lt"/>
              <a:buAutoNum type="arabicPeriod"/>
            </a:pPr>
            <a:r>
              <a:rPr lang="en-US" sz="1400" dirty="0"/>
              <a:t>What </a:t>
            </a:r>
            <a:r>
              <a:rPr lang="en-US" sz="1400" dirty="0" err="1"/>
              <a:t>asssurances</a:t>
            </a:r>
            <a:r>
              <a:rPr lang="en-US" sz="1400" dirty="0"/>
              <a:t> can people expect?</a:t>
            </a:r>
          </a:p>
        </p:txBody>
      </p:sp>
    </p:spTree>
    <p:extLst>
      <p:ext uri="{BB962C8B-B14F-4D97-AF65-F5344CB8AC3E}">
        <p14:creationId xmlns:p14="http://schemas.microsoft.com/office/powerpoint/2010/main" val="320639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775766" y="2661260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89BE4-FEC1-4140-8C61-BE3D5132B562}"/>
              </a:ext>
            </a:extLst>
          </p:cNvPr>
          <p:cNvSpPr txBox="1"/>
          <p:nvPr/>
        </p:nvSpPr>
        <p:spPr>
          <a:xfrm>
            <a:off x="6781800" y="3994835"/>
            <a:ext cx="3695700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latin typeface="+mj-lt"/>
              </a:rPr>
              <a:t>Personality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human characteristics best represent your ministry?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94BFDE3-1244-7340-CA82-C032585E8A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3" r="33313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7B744F-54DC-12C3-7084-C249D8DB6D9B}"/>
              </a:ext>
            </a:extLst>
          </p:cNvPr>
          <p:cNvSpPr txBox="1"/>
          <p:nvPr/>
        </p:nvSpPr>
        <p:spPr>
          <a:xfrm>
            <a:off x="6563201" y="5504220"/>
            <a:ext cx="437338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Questions to consider: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If your ministry were a person, what trait would it have?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How do you want people to feel?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What tone of voice should your ministry have?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1384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Placeholder 6" descr="A person holding a rope&#10;&#10;Description automatically generated">
            <a:extLst>
              <a:ext uri="{FF2B5EF4-FFF2-40B4-BE49-F238E27FC236}">
                <a16:creationId xmlns:a16="http://schemas.microsoft.com/office/drawing/2014/main" id="{46F92520-DD9E-6AEF-8245-73F56E211C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r="104"/>
          <a:stretch>
            <a:fillRect/>
          </a:stretch>
        </p:blipFill>
        <p:spPr/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35F21EF-FA6F-33B6-51FF-F9A365ECF605}"/>
              </a:ext>
            </a:extLst>
          </p:cNvPr>
          <p:cNvSpPr/>
          <p:nvPr/>
        </p:nvSpPr>
        <p:spPr>
          <a:xfrm>
            <a:off x="858125" y="2101957"/>
            <a:ext cx="1726097" cy="172609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6570" y="2389412"/>
            <a:ext cx="4187371" cy="891722"/>
          </a:xfrm>
        </p:spPr>
        <p:txBody>
          <a:bodyPr/>
          <a:lstStyle/>
          <a:p>
            <a:r>
              <a:rPr lang="en-US" sz="5400" spc="0" dirty="0"/>
              <a:t>VISUAL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B6F81-BD78-408E-AD55-40AE08F83B43}"/>
              </a:ext>
            </a:extLst>
          </p:cNvPr>
          <p:cNvSpPr txBox="1"/>
          <p:nvPr/>
        </p:nvSpPr>
        <p:spPr>
          <a:xfrm>
            <a:off x="1596570" y="3281133"/>
            <a:ext cx="1975305" cy="144154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/>
              <a:t>STORY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12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they see tells a story</a:t>
            </a:r>
          </a:p>
        </p:txBody>
      </p:sp>
    </p:spTree>
    <p:extLst>
      <p:ext uri="{BB962C8B-B14F-4D97-AF65-F5344CB8AC3E}">
        <p14:creationId xmlns:p14="http://schemas.microsoft.com/office/powerpoint/2010/main" val="40154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366227" y="524605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803" b="0" i="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936516" y="1255954"/>
            <a:ext cx="4346094" cy="4346092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097048" y="2419577"/>
            <a:ext cx="2025030" cy="202503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381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Visual</a:t>
            </a: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Brand</a:t>
            </a: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Elements</a:t>
            </a:r>
          </a:p>
        </p:txBody>
      </p:sp>
      <p:sp>
        <p:nvSpPr>
          <p:cNvPr id="8" name="Oval 7"/>
          <p:cNvSpPr/>
          <p:nvPr/>
        </p:nvSpPr>
        <p:spPr>
          <a:xfrm>
            <a:off x="5787817" y="905320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64506" y="4766368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799831" y="2558663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290093" y="4766368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630777" y="2558663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0BAC7E-C31C-4165-B58A-E1BFC9302F9B}"/>
              </a:ext>
            </a:extLst>
          </p:cNvPr>
          <p:cNvSpPr txBox="1"/>
          <p:nvPr/>
        </p:nvSpPr>
        <p:spPr>
          <a:xfrm>
            <a:off x="6668443" y="710374"/>
            <a:ext cx="2297335" cy="78406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LOGO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distinctive symbol or design to identify your ministry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4DF8F0-973B-49EF-823E-10FD23D0DA5B}"/>
              </a:ext>
            </a:extLst>
          </p:cNvPr>
          <p:cNvSpPr txBox="1"/>
          <p:nvPr/>
        </p:nvSpPr>
        <p:spPr>
          <a:xfrm>
            <a:off x="7986810" y="4766368"/>
            <a:ext cx="2297335" cy="78406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TYPOGRAPHY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style and arrangement of fonts used to enhance visual communication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105B1F-8006-4DA8-942B-933E9FE5CAB5}"/>
              </a:ext>
            </a:extLst>
          </p:cNvPr>
          <p:cNvSpPr txBox="1"/>
          <p:nvPr/>
        </p:nvSpPr>
        <p:spPr>
          <a:xfrm>
            <a:off x="8694892" y="2553607"/>
            <a:ext cx="2297335" cy="78406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COLOR PALETTE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select range of colors used consistently to represent your ministry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1FDD80-C98A-49E0-B992-32F40D8FFC31}"/>
              </a:ext>
            </a:extLst>
          </p:cNvPr>
          <p:cNvSpPr txBox="1"/>
          <p:nvPr/>
        </p:nvSpPr>
        <p:spPr>
          <a:xfrm>
            <a:off x="1771722" y="4766368"/>
            <a:ext cx="2297335" cy="9687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IMAGERY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Visual elements such as photos and graphics used to represent your ministry’s identity and values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6F2652-D650-4F2B-A587-8351EE2070CD}"/>
              </a:ext>
            </a:extLst>
          </p:cNvPr>
          <p:cNvSpPr txBox="1"/>
          <p:nvPr/>
        </p:nvSpPr>
        <p:spPr>
          <a:xfrm>
            <a:off x="1397876" y="2465332"/>
            <a:ext cx="2013857" cy="11533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DESIGN STYLE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Cohesive visual approach including elements like layout, color, and typography that help to define your ministry’s personality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690A8-7921-0C38-8B83-85BAC80E6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963" y="1011518"/>
            <a:ext cx="494762" cy="383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272E4B-67EF-3D81-FEA2-3248CCFB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123" y="2693287"/>
            <a:ext cx="420687" cy="420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1F44D-ABFA-C57B-1F92-34156A5E3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258" y="4927285"/>
            <a:ext cx="388744" cy="371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17FCF-95AD-7484-59EC-23496C5AE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183" y="4952752"/>
            <a:ext cx="385088" cy="320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5D689C-B949-A37E-A16D-38DA529C8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604" y="2693287"/>
            <a:ext cx="428896" cy="4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5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>
            <a:cxnSpLocks/>
            <a:endCxn id="13" idx="4"/>
          </p:cNvCxnSpPr>
          <p:nvPr/>
        </p:nvCxnSpPr>
        <p:spPr>
          <a:xfrm>
            <a:off x="6305132" y="1651516"/>
            <a:ext cx="1035" cy="333700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Logo</a:t>
            </a:r>
            <a:br>
              <a:rPr lang="en-US" dirty="0"/>
            </a:br>
            <a:r>
              <a:rPr lang="en-US" dirty="0"/>
              <a:t>Development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097887" y="1435897"/>
            <a:ext cx="416560" cy="416560"/>
            <a:chOff x="5108410" y="1700592"/>
            <a:chExt cx="416560" cy="416560"/>
          </a:xfrm>
        </p:grpSpPr>
        <p:sp>
          <p:nvSpPr>
            <p:cNvPr id="7" name="Oval 6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7887" y="2897734"/>
            <a:ext cx="416560" cy="416560"/>
            <a:chOff x="5108410" y="1700592"/>
            <a:chExt cx="416560" cy="416560"/>
          </a:xfrm>
        </p:grpSpPr>
        <p:sp>
          <p:nvSpPr>
            <p:cNvPr id="10" name="Oval 9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7887" y="4571963"/>
            <a:ext cx="416560" cy="416560"/>
            <a:chOff x="5108410" y="1700592"/>
            <a:chExt cx="416560" cy="416560"/>
          </a:xfrm>
        </p:grpSpPr>
        <p:sp>
          <p:nvSpPr>
            <p:cNvPr id="13" name="Oval 12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781803" y="1386219"/>
            <a:ext cx="2141479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Brainstorm Symbols and Elements: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4" y="1720879"/>
            <a:ext cx="369569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Consider what symbols, icons, or imagery represent your ministry’s mission, values, and community.</a:t>
            </a:r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4" y="2870463"/>
            <a:ext cx="745397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Sketch Ideas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1805" y="3205123"/>
            <a:ext cx="369569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Start with rough sketches. Don't worry about perfection—focus on getting ideas on paper.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1800" y="4550020"/>
            <a:ext cx="471283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Simplify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1801" y="4884680"/>
            <a:ext cx="369569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Choose a few of your best ideas and simplify them. A good logo is simple and works well in both color and black-and-white.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B30C3-E265-4F80-BF62-964541B458C7}"/>
              </a:ext>
            </a:extLst>
          </p:cNvPr>
          <p:cNvSpPr txBox="1"/>
          <p:nvPr/>
        </p:nvSpPr>
        <p:spPr>
          <a:xfrm>
            <a:off x="1596570" y="3842166"/>
            <a:ext cx="2750912" cy="9630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200" dirty="0"/>
              <a:t>Your logo is the visual cornerstone of your ministry's brand. It should be easily recognizable and reflective of your mission.</a:t>
            </a: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191A14-48C3-FA56-39D4-91B555487B5D}"/>
              </a:ext>
            </a:extLst>
          </p:cNvPr>
          <p:cNvSpPr/>
          <p:nvPr/>
        </p:nvSpPr>
        <p:spPr>
          <a:xfrm>
            <a:off x="1582049" y="1526242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2B26580-F59F-8A1B-BB27-3597B282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95" y="1632440"/>
            <a:ext cx="494762" cy="3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7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>
            <a:cxnSpLocks/>
            <a:endCxn id="13" idx="4"/>
          </p:cNvCxnSpPr>
          <p:nvPr/>
        </p:nvCxnSpPr>
        <p:spPr>
          <a:xfrm>
            <a:off x="6305132" y="1651516"/>
            <a:ext cx="1035" cy="333700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Color</a:t>
            </a:r>
            <a:br>
              <a:rPr lang="en-US" dirty="0"/>
            </a:br>
            <a:r>
              <a:rPr lang="en-US" dirty="0"/>
              <a:t>Palette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097887" y="1435897"/>
            <a:ext cx="416560" cy="416560"/>
            <a:chOff x="5108410" y="1700592"/>
            <a:chExt cx="416560" cy="416560"/>
          </a:xfrm>
        </p:grpSpPr>
        <p:sp>
          <p:nvSpPr>
            <p:cNvPr id="7" name="Oval 6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7887" y="3135478"/>
            <a:ext cx="416560" cy="416560"/>
            <a:chOff x="5108410" y="1700592"/>
            <a:chExt cx="416560" cy="416560"/>
          </a:xfrm>
        </p:grpSpPr>
        <p:sp>
          <p:nvSpPr>
            <p:cNvPr id="10" name="Oval 9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7887" y="4571963"/>
            <a:ext cx="416560" cy="416560"/>
            <a:chOff x="5108410" y="1700592"/>
            <a:chExt cx="416560" cy="416560"/>
          </a:xfrm>
        </p:grpSpPr>
        <p:sp>
          <p:nvSpPr>
            <p:cNvPr id="13" name="Oval 12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781803" y="1386219"/>
            <a:ext cx="2141479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Research Color Psychology: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4" y="1720879"/>
            <a:ext cx="36956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Understand the emotional impact of colors. For example, blue can evoke trust and calmness, while red can signify passion and energy.</a:t>
            </a:r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4" y="3108207"/>
            <a:ext cx="1300036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Choose Primary Color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1805" y="3442867"/>
            <a:ext cx="369569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Select a main color that reflects your ministry’s identity.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1800" y="4550020"/>
            <a:ext cx="2066271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Add Secondary and Tertiary Colors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1801" y="4884680"/>
            <a:ext cx="369569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Choose 2-4 complementary colors to create a cohesive palette.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B30C3-E265-4F80-BF62-964541B458C7}"/>
              </a:ext>
            </a:extLst>
          </p:cNvPr>
          <p:cNvSpPr txBox="1"/>
          <p:nvPr/>
        </p:nvSpPr>
        <p:spPr>
          <a:xfrm>
            <a:off x="1596570" y="3842166"/>
            <a:ext cx="2750912" cy="7414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200" dirty="0"/>
              <a:t>Your color palette should evoke the emotions and values you want to associate with your ministry.</a:t>
            </a: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191A14-48C3-FA56-39D4-91B555487B5D}"/>
              </a:ext>
            </a:extLst>
          </p:cNvPr>
          <p:cNvSpPr/>
          <p:nvPr/>
        </p:nvSpPr>
        <p:spPr>
          <a:xfrm>
            <a:off x="1582049" y="1526242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4E105-FC22-CFA0-4247-7C56F5DF1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427" y="1651516"/>
            <a:ext cx="420687" cy="4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5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4A899A24-0415-DCDD-2B84-CA3688469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9" y="0"/>
            <a:ext cx="3429000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3EAAC-A3F9-AA44-1DE7-BD21B858E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1" y="751769"/>
            <a:ext cx="5885562" cy="486526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7200" b="1" dirty="0">
                <a:solidFill>
                  <a:schemeClr val="bg1"/>
                </a:solidFill>
              </a:rPr>
              <a:t>Ministry </a:t>
            </a:r>
            <a:br>
              <a:rPr lang="en-US" sz="7200" b="1" dirty="0">
                <a:solidFill>
                  <a:schemeClr val="bg1"/>
                </a:solidFill>
              </a:rPr>
            </a:br>
            <a:r>
              <a:rPr lang="en-US" sz="7200" b="1" dirty="0">
                <a:solidFill>
                  <a:schemeClr val="bg1"/>
                </a:solidFill>
              </a:rPr>
              <a:t>Guide to</a:t>
            </a:r>
            <a:br>
              <a:rPr lang="en-US" sz="7200" b="1" dirty="0">
                <a:solidFill>
                  <a:schemeClr val="bg1"/>
                </a:solidFill>
              </a:rPr>
            </a:br>
            <a:r>
              <a:rPr lang="en-US" sz="7200" b="1" dirty="0">
                <a:solidFill>
                  <a:schemeClr val="bg1"/>
                </a:solidFill>
              </a:rPr>
              <a:t>Color </a:t>
            </a:r>
            <a:br>
              <a:rPr lang="en-US" sz="7200" b="1" dirty="0">
                <a:solidFill>
                  <a:schemeClr val="bg1"/>
                </a:solidFill>
              </a:rPr>
            </a:br>
            <a:r>
              <a:rPr lang="en-US" sz="7200" b="1" dirty="0">
                <a:solidFill>
                  <a:schemeClr val="bg1"/>
                </a:solidFill>
              </a:rPr>
              <a:t>Psychology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3CD3E6-7A5C-04B2-8704-A20FFCAF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2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>
            <a:cxnSpLocks/>
            <a:endCxn id="13" idx="4"/>
          </p:cNvCxnSpPr>
          <p:nvPr/>
        </p:nvCxnSpPr>
        <p:spPr>
          <a:xfrm>
            <a:off x="6305132" y="1651516"/>
            <a:ext cx="1035" cy="333700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Typography</a:t>
            </a:r>
            <a:br>
              <a:rPr lang="en-US" dirty="0"/>
            </a:br>
            <a:r>
              <a:rPr lang="en-US" dirty="0"/>
              <a:t>Selection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097887" y="1435897"/>
            <a:ext cx="416560" cy="416560"/>
            <a:chOff x="5108410" y="1700592"/>
            <a:chExt cx="416560" cy="416560"/>
          </a:xfrm>
        </p:grpSpPr>
        <p:sp>
          <p:nvSpPr>
            <p:cNvPr id="7" name="Oval 6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7887" y="2927169"/>
            <a:ext cx="416560" cy="416560"/>
            <a:chOff x="5108410" y="1700592"/>
            <a:chExt cx="416560" cy="416560"/>
          </a:xfrm>
        </p:grpSpPr>
        <p:sp>
          <p:nvSpPr>
            <p:cNvPr id="10" name="Oval 9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7887" y="4571963"/>
            <a:ext cx="416560" cy="416560"/>
            <a:chOff x="5108410" y="1700592"/>
            <a:chExt cx="416560" cy="416560"/>
          </a:xfrm>
        </p:grpSpPr>
        <p:sp>
          <p:nvSpPr>
            <p:cNvPr id="13" name="Oval 12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781803" y="1386219"/>
            <a:ext cx="2141479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Select A Primary Font: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4" y="1720879"/>
            <a:ext cx="369569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Choose a font for headings and major text.</a:t>
            </a:r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4" y="2899898"/>
            <a:ext cx="1460336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Select A Secondary Font: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1805" y="3234558"/>
            <a:ext cx="369569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Choose a complementary font for body text.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1800" y="4550020"/>
            <a:ext cx="1219886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Consider Readability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1801" y="4884680"/>
            <a:ext cx="369569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Ensure the fonts are easy to read, both in print and on screens.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B30C3-E265-4F80-BF62-964541B458C7}"/>
              </a:ext>
            </a:extLst>
          </p:cNvPr>
          <p:cNvSpPr txBox="1"/>
          <p:nvPr/>
        </p:nvSpPr>
        <p:spPr>
          <a:xfrm>
            <a:off x="1596570" y="3842166"/>
            <a:ext cx="2750912" cy="9630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200" dirty="0"/>
              <a:t>Typography involves the fonts you use in your branding materials. Choose fonts that are readable and reflect your ministry's character.</a:t>
            </a: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191A14-48C3-FA56-39D4-91B555487B5D}"/>
              </a:ext>
            </a:extLst>
          </p:cNvPr>
          <p:cNvSpPr/>
          <p:nvPr/>
        </p:nvSpPr>
        <p:spPr>
          <a:xfrm>
            <a:off x="1582049" y="1526242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0DA57-0271-ACB0-C5B4-522100182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1" y="1666536"/>
            <a:ext cx="388744" cy="37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1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719" y="387803"/>
            <a:ext cx="5069272" cy="1028700"/>
          </a:xfrm>
        </p:spPr>
        <p:txBody>
          <a:bodyPr/>
          <a:lstStyle/>
          <a:p>
            <a:r>
              <a:rPr lang="en-US" sz="4000" b="1" dirty="0">
                <a:solidFill>
                  <a:schemeClr val="accent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SERIF</a:t>
            </a:r>
            <a:endParaRPr lang="en-US" sz="4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717" y="1019974"/>
            <a:ext cx="4499430" cy="18566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Classic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Trust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Respect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Authority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Formality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5AF2A2A-463E-B94E-0334-7D56C126F9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127"/>
          <a:stretch/>
        </p:blipFill>
        <p:spPr/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5560D8-EBCA-B2A7-C302-1B3DA100A353}"/>
              </a:ext>
            </a:extLst>
          </p:cNvPr>
          <p:cNvSpPr txBox="1">
            <a:spLocks/>
          </p:cNvSpPr>
          <p:nvPr/>
        </p:nvSpPr>
        <p:spPr>
          <a:xfrm>
            <a:off x="3319986" y="387803"/>
            <a:ext cx="2776014" cy="1028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  <a:cs typeface="BIG CASLON MEDIUM" panose="02000603090000020003" pitchFamily="2" charset="-79"/>
              </a:rPr>
              <a:t>SAN SERIF</a:t>
            </a:r>
            <a:endParaRPr lang="en-US" sz="4000" dirty="0">
              <a:cs typeface="Big Caslon Medium" panose="020006030900000200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2CB63-3355-0DEB-A69D-BDA9E48334DD}"/>
              </a:ext>
            </a:extLst>
          </p:cNvPr>
          <p:cNvSpPr txBox="1"/>
          <p:nvPr/>
        </p:nvSpPr>
        <p:spPr>
          <a:xfrm>
            <a:off x="3319984" y="1019974"/>
            <a:ext cx="2645387" cy="18566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  <a:cs typeface="BIG CASLON MEDIUM" panose="02000603090000020003" pitchFamily="2" charset="-79"/>
              </a:rPr>
              <a:t>Modern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  <a:cs typeface="BIG CASLON MEDIUM" panose="02000603090000020003" pitchFamily="2" charset="-79"/>
              </a:rPr>
              <a:t>Straightforward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  <a:cs typeface="BIG CASLON MEDIUM" panose="02000603090000020003" pitchFamily="2" charset="-79"/>
              </a:rPr>
              <a:t>Trust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  <a:cs typeface="BIG CASLON MEDIUM" panose="02000603090000020003" pitchFamily="2" charset="-79"/>
              </a:rPr>
              <a:t>Sophistication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  <a:cs typeface="BIG CASLON MEDIUM" panose="02000603090000020003" pitchFamily="2" charset="-79"/>
              </a:rPr>
              <a:t>Cutting-Edge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DB1B1C-1D33-4C85-E739-C8770A5F3D1B}"/>
              </a:ext>
            </a:extLst>
          </p:cNvPr>
          <p:cNvSpPr txBox="1">
            <a:spLocks/>
          </p:cNvSpPr>
          <p:nvPr/>
        </p:nvSpPr>
        <p:spPr>
          <a:xfrm>
            <a:off x="654719" y="3395471"/>
            <a:ext cx="5069272" cy="93518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0" dirty="0">
                <a:solidFill>
                  <a:schemeClr val="accent1"/>
                </a:solidFill>
                <a:latin typeface="Almonde" pitchFamily="2" charset="0"/>
                <a:cs typeface="BIG CASLON MEDIUM" panose="02000603090000020003" pitchFamily="2" charset="-79"/>
              </a:rPr>
              <a:t>Script</a:t>
            </a:r>
            <a:endParaRPr lang="en-US" sz="4000" spc="0" dirty="0">
              <a:latin typeface="Almonde" pitchFamily="2" charset="0"/>
              <a:cs typeface="Big Caslon Medium" panose="020006030900000200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90198-6E22-1EF9-24BE-E3F39DF44550}"/>
              </a:ext>
            </a:extLst>
          </p:cNvPr>
          <p:cNvSpPr txBox="1"/>
          <p:nvPr/>
        </p:nvSpPr>
        <p:spPr>
          <a:xfrm>
            <a:off x="654717" y="4061780"/>
            <a:ext cx="1696597" cy="16179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  <a:cs typeface="BIG CASLON MEDIUM" panose="02000603090000020003" pitchFamily="2" charset="-79"/>
              </a:rPr>
              <a:t>Elegant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  <a:cs typeface="BIG CASLON MEDIUM" panose="02000603090000020003" pitchFamily="2" charset="-79"/>
              </a:rPr>
              <a:t>Fancy</a:t>
            </a:r>
            <a:br>
              <a:rPr lang="en-US" sz="1600" b="1" dirty="0">
                <a:latin typeface="+mj-lt"/>
                <a:cs typeface="BIG CASLON MEDIUM" panose="02000603090000020003" pitchFamily="2" charset="-79"/>
              </a:rPr>
            </a:br>
            <a:r>
              <a:rPr lang="en-US" sz="1600" b="1" dirty="0">
                <a:latin typeface="+mj-lt"/>
                <a:cs typeface="BIG CASLON MEDIUM" panose="02000603090000020003" pitchFamily="2" charset="-79"/>
              </a:rPr>
              <a:t>Creative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  <a:cs typeface="BIG CASLON MEDIUM" panose="02000603090000020003" pitchFamily="2" charset="-79"/>
              </a:rPr>
              <a:t>Personal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  <a:cs typeface="BIG CASLON MEDIUM" panose="02000603090000020003" pitchFamily="2" charset="-79"/>
              </a:rPr>
              <a:t>Happy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16C9A7-1D90-C1F6-D367-6EF54FF78968}"/>
              </a:ext>
            </a:extLst>
          </p:cNvPr>
          <p:cNvSpPr txBox="1">
            <a:spLocks/>
          </p:cNvSpPr>
          <p:nvPr/>
        </p:nvSpPr>
        <p:spPr>
          <a:xfrm>
            <a:off x="3319984" y="3420417"/>
            <a:ext cx="5069272" cy="93518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  <a:latin typeface="Bungee Regular" pitchFamily="2" charset="77"/>
                <a:cs typeface="BIG CASLON MEDIUM" panose="02000603090000020003" pitchFamily="2" charset="-79"/>
              </a:rPr>
              <a:t>Decorative</a:t>
            </a:r>
            <a:endParaRPr lang="en-US" sz="4000" dirty="0">
              <a:latin typeface="Bungee Regular" pitchFamily="2" charset="77"/>
              <a:cs typeface="Big Caslon Medium" panose="020006030900000200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B2C71F-06A3-7C1A-3AD1-B2000C7321C7}"/>
              </a:ext>
            </a:extLst>
          </p:cNvPr>
          <p:cNvSpPr txBox="1"/>
          <p:nvPr/>
        </p:nvSpPr>
        <p:spPr>
          <a:xfrm>
            <a:off x="3319982" y="4090223"/>
            <a:ext cx="4499430" cy="16878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Montserrat" pitchFamily="2" charset="77"/>
                <a:cs typeface="BIG CASLON MEDIUM" panose="02000603090000020003" pitchFamily="2" charset="-79"/>
              </a:rPr>
              <a:t>Casual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Montserrat" pitchFamily="2" charset="77"/>
                <a:cs typeface="BIG CASLON MEDIUM" panose="02000603090000020003" pitchFamily="2" charset="-79"/>
              </a:rPr>
              <a:t>Creative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Montserrat" pitchFamily="2" charset="77"/>
                <a:cs typeface="BIG CASLON MEDIUM" panose="02000603090000020003" pitchFamily="2" charset="-79"/>
              </a:rPr>
              <a:t>Original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Montserrat" pitchFamily="2" charset="77"/>
                <a:cs typeface="BIG CASLON MEDIUM" panose="02000603090000020003" pitchFamily="2" charset="-79"/>
              </a:rPr>
              <a:t>Flexible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Montserrat" pitchFamily="2" charset="77"/>
                <a:cs typeface="BIG CASLON MEDIUM" panose="02000603090000020003" pitchFamily="2" charset="-79"/>
              </a:rPr>
              <a:t>Personal</a:t>
            </a:r>
          </a:p>
        </p:txBody>
      </p:sp>
    </p:spTree>
    <p:extLst>
      <p:ext uri="{BB962C8B-B14F-4D97-AF65-F5344CB8AC3E}">
        <p14:creationId xmlns:p14="http://schemas.microsoft.com/office/powerpoint/2010/main" val="145906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8273848" y="1554465"/>
            <a:ext cx="4126316" cy="41263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Ins="18288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20+ YEARS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Graphic Design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10 YEARS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Brand Development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5 YEARS</a:t>
            </a:r>
            <a:endParaRPr lang="en-US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Strategic Marketing</a:t>
            </a:r>
          </a:p>
        </p:txBody>
      </p:sp>
      <p:sp>
        <p:nvSpPr>
          <p:cNvPr id="9" name="Oval 8"/>
          <p:cNvSpPr/>
          <p:nvPr/>
        </p:nvSpPr>
        <p:spPr>
          <a:xfrm>
            <a:off x="4881292" y="1554465"/>
            <a:ext cx="4126316" cy="412631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dist="635000" dir="10800000">
              <a:schemeClr val="tx1">
                <a:alpha val="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Ins="0" rtlCol="0" anchor="ctr"/>
          <a:lstStyle/>
          <a:p>
            <a:pPr>
              <a:lnSpc>
                <a:spcPct val="75000"/>
              </a:lnSpc>
              <a:spcBef>
                <a:spcPts val="600"/>
              </a:spcBef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Marketing Services Manager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Placeholder 5" descr="A person wearing glasses and a green sweater&#10;&#10;Description automatically generated">
            <a:extLst>
              <a:ext uri="{FF2B5EF4-FFF2-40B4-BE49-F238E27FC236}">
                <a16:creationId xmlns:a16="http://schemas.microsoft.com/office/drawing/2014/main" id="{64E7253D-F12B-4027-5970-B1C94A28D2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063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>
            <a:cxnSpLocks/>
            <a:endCxn id="13" idx="4"/>
          </p:cNvCxnSpPr>
          <p:nvPr/>
        </p:nvCxnSpPr>
        <p:spPr>
          <a:xfrm>
            <a:off x="6305132" y="1651516"/>
            <a:ext cx="1035" cy="333700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Imagery</a:t>
            </a:r>
            <a:br>
              <a:rPr lang="en-US" dirty="0"/>
            </a:br>
            <a:r>
              <a:rPr lang="en-US" dirty="0"/>
              <a:t>Guidelines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097887" y="1435897"/>
            <a:ext cx="416560" cy="416560"/>
            <a:chOff x="5108410" y="1700592"/>
            <a:chExt cx="416560" cy="416560"/>
          </a:xfrm>
        </p:grpSpPr>
        <p:sp>
          <p:nvSpPr>
            <p:cNvPr id="7" name="Oval 6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7887" y="2927169"/>
            <a:ext cx="416560" cy="416560"/>
            <a:chOff x="5108410" y="1700592"/>
            <a:chExt cx="416560" cy="416560"/>
          </a:xfrm>
        </p:grpSpPr>
        <p:sp>
          <p:nvSpPr>
            <p:cNvPr id="10" name="Oval 9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7887" y="4571963"/>
            <a:ext cx="416560" cy="416560"/>
            <a:chOff x="5108410" y="1700592"/>
            <a:chExt cx="416560" cy="416560"/>
          </a:xfrm>
        </p:grpSpPr>
        <p:sp>
          <p:nvSpPr>
            <p:cNvPr id="13" name="Oval 12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781803" y="1386219"/>
            <a:ext cx="2141479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Define Your Style: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4" y="1720879"/>
            <a:ext cx="369569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Decide on the overall look and feel you want your imagery to convey (e.g., warm, welcoming, modern, traditional).</a:t>
            </a:r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4" y="2899898"/>
            <a:ext cx="1284006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Select Imagery Types: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1805" y="3234558"/>
            <a:ext cx="36956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Choose the types of images that best represent your ministry (e.g., congregational photos, community events, abstract graphics).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1800" y="4550020"/>
            <a:ext cx="1056379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Create Guidelines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1801" y="4884680"/>
            <a:ext cx="369569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Set guidelines for image use to maintain a consistent style.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B30C3-E265-4F80-BF62-964541B458C7}"/>
              </a:ext>
            </a:extLst>
          </p:cNvPr>
          <p:cNvSpPr txBox="1"/>
          <p:nvPr/>
        </p:nvSpPr>
        <p:spPr>
          <a:xfrm>
            <a:off x="1596570" y="3842166"/>
            <a:ext cx="2750912" cy="7414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200" dirty="0"/>
              <a:t>Imagery includes photos, graphics, and other visual elements that you use in your branding.</a:t>
            </a: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191A14-48C3-FA56-39D4-91B555487B5D}"/>
              </a:ext>
            </a:extLst>
          </p:cNvPr>
          <p:cNvSpPr/>
          <p:nvPr/>
        </p:nvSpPr>
        <p:spPr>
          <a:xfrm>
            <a:off x="1582049" y="1526242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E4FA9-AFF7-9326-60DF-794C8FBE9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139" y="1716422"/>
            <a:ext cx="385088" cy="32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6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>
            <a:cxnSpLocks/>
            <a:endCxn id="13" idx="4"/>
          </p:cNvCxnSpPr>
          <p:nvPr/>
        </p:nvCxnSpPr>
        <p:spPr>
          <a:xfrm>
            <a:off x="6305132" y="1651516"/>
            <a:ext cx="1035" cy="333700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26257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Design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097887" y="1435897"/>
            <a:ext cx="416560" cy="416560"/>
            <a:chOff x="5108410" y="1700592"/>
            <a:chExt cx="416560" cy="416560"/>
          </a:xfrm>
        </p:grpSpPr>
        <p:sp>
          <p:nvSpPr>
            <p:cNvPr id="7" name="Oval 6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7887" y="2927169"/>
            <a:ext cx="416560" cy="416560"/>
            <a:chOff x="5108410" y="1700592"/>
            <a:chExt cx="416560" cy="416560"/>
          </a:xfrm>
        </p:grpSpPr>
        <p:sp>
          <p:nvSpPr>
            <p:cNvPr id="10" name="Oval 9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7887" y="4571963"/>
            <a:ext cx="416560" cy="416560"/>
            <a:chOff x="5108410" y="1700592"/>
            <a:chExt cx="416560" cy="416560"/>
          </a:xfrm>
        </p:grpSpPr>
        <p:sp>
          <p:nvSpPr>
            <p:cNvPr id="13" name="Oval 12"/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hape 3612"/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781803" y="1386219"/>
            <a:ext cx="2141479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Identify Key Characteristics: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4" y="1720879"/>
            <a:ext cx="369569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Determine the key characteristics of your design style (e.g., clean, minimalistic, vibrant).</a:t>
            </a:r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4" y="2899898"/>
            <a:ext cx="1521250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Create Design Templates: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1805" y="3234558"/>
            <a:ext cx="369569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Develop templates for common materials like flyers, newsletters, and social media posts.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1800" y="4550020"/>
            <a:ext cx="1088439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Consistency Is Key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1801" y="4884680"/>
            <a:ext cx="369569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/>
              <a:t>Ensure all materials follow the established design style for a unified brand identity.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B30C3-E265-4F80-BF62-964541B458C7}"/>
              </a:ext>
            </a:extLst>
          </p:cNvPr>
          <p:cNvSpPr txBox="1"/>
          <p:nvPr/>
        </p:nvSpPr>
        <p:spPr>
          <a:xfrm>
            <a:off x="1596570" y="3842166"/>
            <a:ext cx="2750912" cy="9630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200" dirty="0"/>
              <a:t>Your design style encompasses the overall aesthetic of your brand materials, including layout, spacing, and other design elements.</a:t>
            </a: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191A14-48C3-FA56-39D4-91B555487B5D}"/>
              </a:ext>
            </a:extLst>
          </p:cNvPr>
          <p:cNvSpPr/>
          <p:nvPr/>
        </p:nvSpPr>
        <p:spPr>
          <a:xfrm>
            <a:off x="1582049" y="1526242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B1EEC-034E-63C3-9667-C1FFFBC40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235" y="1661315"/>
            <a:ext cx="428896" cy="4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4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7" name="Picture Placeholder 16" descr="A magazine cover with a toy&#10;&#10;Description automatically generated">
            <a:extLst>
              <a:ext uri="{FF2B5EF4-FFF2-40B4-BE49-F238E27FC236}">
                <a16:creationId xmlns:a16="http://schemas.microsoft.com/office/drawing/2014/main" id="{B576261C-BCB6-7D9B-2EDF-2E6B17AA2F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298"/>
          <a:stretch>
            <a:fillRect/>
          </a:stretch>
        </p:blipFill>
        <p:spPr/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BF1EF93-41E1-244B-430C-746C4CA5AFB5}"/>
              </a:ext>
            </a:extLst>
          </p:cNvPr>
          <p:cNvSpPr/>
          <p:nvPr/>
        </p:nvSpPr>
        <p:spPr>
          <a:xfrm>
            <a:off x="858124" y="2094466"/>
            <a:ext cx="1726097" cy="172609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8DD74-963C-4BE1-6A7E-A86FFF92AA73}"/>
              </a:ext>
            </a:extLst>
          </p:cNvPr>
          <p:cNvSpPr txBox="1"/>
          <p:nvPr/>
        </p:nvSpPr>
        <p:spPr>
          <a:xfrm>
            <a:off x="1596570" y="3281133"/>
            <a:ext cx="1975305" cy="144154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/>
              <a:t>FELLINGS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12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How They Feel Matters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8A250F9-3331-200C-F461-88276D7A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0" y="2389412"/>
            <a:ext cx="4351557" cy="891722"/>
          </a:xfrm>
        </p:spPr>
        <p:txBody>
          <a:bodyPr/>
          <a:lstStyle/>
          <a:p>
            <a:r>
              <a:rPr lang="en-US" sz="5400" spc="0" dirty="0"/>
              <a:t>EMOTIONAL</a:t>
            </a:r>
          </a:p>
        </p:txBody>
      </p:sp>
    </p:spTree>
    <p:extLst>
      <p:ext uri="{BB962C8B-B14F-4D97-AF65-F5344CB8AC3E}">
        <p14:creationId xmlns:p14="http://schemas.microsoft.com/office/powerpoint/2010/main" val="335122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905" y="2389412"/>
            <a:ext cx="4462038" cy="1783443"/>
          </a:xfrm>
        </p:spPr>
        <p:txBody>
          <a:bodyPr/>
          <a:lstStyle/>
          <a:p>
            <a:r>
              <a:rPr lang="en-US" sz="4400" dirty="0">
                <a:latin typeface="Almonde" pitchFamily="2" charset="0"/>
              </a:rPr>
              <a:t>Understanding</a:t>
            </a:r>
            <a:br>
              <a:rPr lang="en-US" dirty="0">
                <a:latin typeface="Almonde" pitchFamily="2" charset="0"/>
              </a:rPr>
            </a:br>
            <a:r>
              <a:rPr lang="en-US" dirty="0"/>
              <a:t>BRAND EQUITY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6F4F756-B245-AD81-25C8-26D2089EB2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2" r="23082"/>
          <a:stretch/>
        </p:blipFill>
        <p:spPr/>
      </p:pic>
    </p:spTree>
    <p:extLst>
      <p:ext uri="{BB962C8B-B14F-4D97-AF65-F5344CB8AC3E}">
        <p14:creationId xmlns:p14="http://schemas.microsoft.com/office/powerpoint/2010/main" val="122533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16962" y="2584174"/>
            <a:ext cx="3406166" cy="16896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BRAND EQUITY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is what people think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about your ministry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74C80D3-793F-DE80-236C-081277AE72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2" r="23082"/>
          <a:stretch/>
        </p:blipFill>
        <p:spPr/>
      </p:pic>
    </p:spTree>
    <p:extLst>
      <p:ext uri="{BB962C8B-B14F-4D97-AF65-F5344CB8AC3E}">
        <p14:creationId xmlns:p14="http://schemas.microsoft.com/office/powerpoint/2010/main" val="21417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A3A8894-6C22-4BEE-341F-580686DE6E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9" r="21949"/>
          <a:stretch/>
        </p:blipFill>
        <p:spPr/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22102" y="305963"/>
            <a:ext cx="6080763" cy="700539"/>
          </a:xfrm>
        </p:spPr>
        <p:txBody>
          <a:bodyPr/>
          <a:lstStyle/>
          <a:p>
            <a:r>
              <a:rPr lang="en-US" sz="6600" dirty="0">
                <a:latin typeface="Almonde" pitchFamily="2" charset="0"/>
              </a:rPr>
              <a:t>Perception Is Reality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095999" y="2644284"/>
            <a:ext cx="955711" cy="95571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02</a:t>
            </a:r>
          </a:p>
        </p:txBody>
      </p:sp>
      <p:sp>
        <p:nvSpPr>
          <p:cNvPr id="16" name="Oval 15"/>
          <p:cNvSpPr/>
          <p:nvPr/>
        </p:nvSpPr>
        <p:spPr>
          <a:xfrm>
            <a:off x="6096000" y="1419012"/>
            <a:ext cx="955710" cy="95571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01</a:t>
            </a:r>
          </a:p>
        </p:txBody>
      </p:sp>
      <p:sp>
        <p:nvSpPr>
          <p:cNvPr id="21" name="Oval 20"/>
          <p:cNvSpPr/>
          <p:nvPr/>
        </p:nvSpPr>
        <p:spPr>
          <a:xfrm>
            <a:off x="6096000" y="3945111"/>
            <a:ext cx="955710" cy="95571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992240-67CC-405F-8360-97233EF9DD96}"/>
              </a:ext>
            </a:extLst>
          </p:cNvPr>
          <p:cNvSpPr txBox="1"/>
          <p:nvPr/>
        </p:nvSpPr>
        <p:spPr>
          <a:xfrm>
            <a:off x="7302866" y="2649065"/>
            <a:ext cx="3898534" cy="12538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latin typeface="Open Sans" charset="0"/>
                <a:ea typeface="Open Sans" charset="0"/>
                <a:cs typeface="Open Sans" charset="0"/>
              </a:rPr>
              <a:t>ASSOCIATIONS</a:t>
            </a:r>
            <a:endParaRPr lang="en-US" sz="2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attributes, benefits and emotions are linked to your ministry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7E5200-4404-46BA-BD60-3EF781C927D9}"/>
              </a:ext>
            </a:extLst>
          </p:cNvPr>
          <p:cNvSpPr txBox="1"/>
          <p:nvPr/>
        </p:nvSpPr>
        <p:spPr>
          <a:xfrm>
            <a:off x="7302866" y="3945682"/>
            <a:ext cx="3383642" cy="12538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latin typeface="Open Sans" charset="0"/>
                <a:ea typeface="Open Sans" charset="0"/>
                <a:cs typeface="Open Sans" charset="0"/>
              </a:rPr>
              <a:t>ATTITUDES</a:t>
            </a:r>
            <a:endParaRPr lang="en-US" sz="2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How does your ministry make people feel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C227AE-570F-4BAE-9669-FCDC52996F47}"/>
              </a:ext>
            </a:extLst>
          </p:cNvPr>
          <p:cNvSpPr txBox="1"/>
          <p:nvPr/>
        </p:nvSpPr>
        <p:spPr>
          <a:xfrm>
            <a:off x="7302866" y="1419012"/>
            <a:ext cx="3642502" cy="9214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latin typeface="Open Sans" charset="0"/>
                <a:ea typeface="Open Sans" charset="0"/>
                <a:cs typeface="Open Sans" charset="0"/>
              </a:rPr>
              <a:t>AWARENESS</a:t>
            </a:r>
            <a:endParaRPr lang="en-US" sz="2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How recognizable is your ministry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66CEB-1EFF-FC26-0BEB-B3512975CE77}"/>
              </a:ext>
            </a:extLst>
          </p:cNvPr>
          <p:cNvSpPr txBox="1"/>
          <p:nvPr/>
        </p:nvSpPr>
        <p:spPr>
          <a:xfrm>
            <a:off x="1167991" y="1182517"/>
            <a:ext cx="3160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</a:rPr>
              <a:t>Brand </a:t>
            </a:r>
            <a:r>
              <a:rPr lang="en-US" dirty="0"/>
              <a:t>equity is shaped by how people perceive, recognize, and stay loyal to your ministry.</a:t>
            </a:r>
            <a:endParaRPr lang="en-US" sz="1800" dirty="0">
              <a:effectLst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5A4FBF-4A59-BA9D-AE9A-C701EB2301E2}"/>
              </a:ext>
            </a:extLst>
          </p:cNvPr>
          <p:cNvSpPr/>
          <p:nvPr/>
        </p:nvSpPr>
        <p:spPr>
          <a:xfrm>
            <a:off x="6095999" y="5369149"/>
            <a:ext cx="955710" cy="95571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04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634F1-213D-BF2B-572E-42AF9D16432D}"/>
              </a:ext>
            </a:extLst>
          </p:cNvPr>
          <p:cNvSpPr txBox="1"/>
          <p:nvPr/>
        </p:nvSpPr>
        <p:spPr>
          <a:xfrm>
            <a:off x="7302866" y="5331206"/>
            <a:ext cx="3383642" cy="12538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latin typeface="Open Sans" charset="0"/>
                <a:ea typeface="Open Sans" charset="0"/>
                <a:cs typeface="Open Sans" charset="0"/>
              </a:rPr>
              <a:t>ATTACHMENT</a:t>
            </a:r>
            <a:endParaRPr lang="en-US" sz="2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How loyal and committed are people to your ministry</a:t>
            </a:r>
          </a:p>
        </p:txBody>
      </p:sp>
    </p:spTree>
    <p:extLst>
      <p:ext uri="{BB962C8B-B14F-4D97-AF65-F5344CB8AC3E}">
        <p14:creationId xmlns:p14="http://schemas.microsoft.com/office/powerpoint/2010/main" val="235477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366227" y="524605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803" b="0" i="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936516" y="1255954"/>
            <a:ext cx="4346094" cy="4346092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097048" y="2419577"/>
            <a:ext cx="2025030" cy="202503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381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Measuring</a:t>
            </a:r>
            <a:br>
              <a:rPr lang="en-US" sz="19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sz="19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Brand Equity</a:t>
            </a:r>
          </a:p>
        </p:txBody>
      </p:sp>
      <p:sp>
        <p:nvSpPr>
          <p:cNvPr id="8" name="Oval 7"/>
          <p:cNvSpPr/>
          <p:nvPr/>
        </p:nvSpPr>
        <p:spPr>
          <a:xfrm>
            <a:off x="5787817" y="905320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64506" y="4766368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799831" y="2558663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290093" y="4766368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630777" y="2558663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0BAC7E-C31C-4165-B58A-E1BFC9302F9B}"/>
              </a:ext>
            </a:extLst>
          </p:cNvPr>
          <p:cNvSpPr txBox="1"/>
          <p:nvPr/>
        </p:nvSpPr>
        <p:spPr>
          <a:xfrm>
            <a:off x="6668443" y="710374"/>
            <a:ext cx="2297335" cy="9664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BRAND AUDIT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r>
              <a:rPr lang="en-US" sz="1000" dirty="0">
                <a:solidFill>
                  <a:srgbClr val="565656"/>
                </a:solidFill>
              </a:rPr>
              <a:t>Analysis of how your ministry's identity, mission, and values are perceived by the congregation and the wider community.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4DF8F0-973B-49EF-823E-10FD23D0DA5B}"/>
              </a:ext>
            </a:extLst>
          </p:cNvPr>
          <p:cNvSpPr txBox="1"/>
          <p:nvPr/>
        </p:nvSpPr>
        <p:spPr>
          <a:xfrm>
            <a:off x="7986810" y="4766368"/>
            <a:ext cx="2297335" cy="78406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SURVEYS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rgbClr val="717171"/>
                </a:solidFill>
              </a:rPr>
              <a:t>Gather insights on perceptions, preferences, and awareness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105B1F-8006-4DA8-942B-933E9FE5CAB5}"/>
              </a:ext>
            </a:extLst>
          </p:cNvPr>
          <p:cNvSpPr txBox="1"/>
          <p:nvPr/>
        </p:nvSpPr>
        <p:spPr>
          <a:xfrm>
            <a:off x="8694892" y="2553607"/>
            <a:ext cx="2297335" cy="9687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KEY METRICS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Use metrics like social media and website analytics to determine effective engagement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1FDD80-C98A-49E0-B992-32F40D8FFC31}"/>
              </a:ext>
            </a:extLst>
          </p:cNvPr>
          <p:cNvSpPr txBox="1"/>
          <p:nvPr/>
        </p:nvSpPr>
        <p:spPr>
          <a:xfrm>
            <a:off x="1771722" y="4766368"/>
            <a:ext cx="2297335" cy="9687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FOCUS GROUPS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Pull together key demographics that represent your community both inside and outside of your ministry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6F2652-D650-4F2B-A587-8351EE2070CD}"/>
              </a:ext>
            </a:extLst>
          </p:cNvPr>
          <p:cNvSpPr txBox="1"/>
          <p:nvPr/>
        </p:nvSpPr>
        <p:spPr>
          <a:xfrm>
            <a:off x="1397876" y="2465332"/>
            <a:ext cx="2013857" cy="9687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THIRD PARTY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Use a third party to build trust and create space for genuine feedback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690A8-7921-0C38-8B83-85BAC80E6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963" y="1011518"/>
            <a:ext cx="494762" cy="383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272E4B-67EF-3D81-FEA2-3248CCFBA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123" y="2693287"/>
            <a:ext cx="420687" cy="420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1F44D-ABFA-C57B-1F92-34156A5E3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258" y="4927285"/>
            <a:ext cx="388744" cy="371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17FCF-95AD-7484-59EC-23496C5AE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183" y="4952752"/>
            <a:ext cx="385088" cy="320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5D689C-B949-A37E-A16D-38DA529C87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3604" y="2693287"/>
            <a:ext cx="428896" cy="4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65527" y="1881667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5527" y="3132924"/>
            <a:ext cx="3695700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latin typeface="+mj-lt"/>
              </a:rPr>
              <a:t>Mission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Write down your ministry’s mission statement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A116CEB-D162-0E83-0DAC-BC8EF484F6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r="37558"/>
          <a:stretch/>
        </p:blipFill>
        <p:spPr>
          <a:xfrm>
            <a:off x="2478024" y="1014863"/>
            <a:ext cx="3617844" cy="7235682"/>
          </a:xfrm>
          <a:blipFill dpi="0" rotWithShape="1">
            <a:blip r:embed="rId4"/>
            <a:srcRect/>
            <a:stretch>
              <a:fillRect/>
            </a:stretch>
          </a:blip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56FC12-52C9-9685-EBB6-0387BD934119}"/>
              </a:ext>
            </a:extLst>
          </p:cNvPr>
          <p:cNvSpPr txBox="1"/>
          <p:nvPr/>
        </p:nvSpPr>
        <p:spPr>
          <a:xfrm>
            <a:off x="283256" y="218029"/>
            <a:ext cx="6097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lmonde" pitchFamily="2" charset="0"/>
              </a:rPr>
              <a:t>Now it’s your turn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E2D4976-C37F-C83B-E497-DAB3E726FC26}"/>
              </a:ext>
            </a:extLst>
          </p:cNvPr>
          <p:cNvSpPr txBox="1">
            <a:spLocks/>
          </p:cNvSpPr>
          <p:nvPr/>
        </p:nvSpPr>
        <p:spPr>
          <a:xfrm>
            <a:off x="283256" y="925915"/>
            <a:ext cx="4187371" cy="1783443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0" dirty="0"/>
              <a:t>BRAND</a:t>
            </a:r>
          </a:p>
          <a:p>
            <a:r>
              <a:rPr lang="en-US" sz="3600" spc="0" dirty="0"/>
              <a:t>EQUITY</a:t>
            </a:r>
          </a:p>
          <a:p>
            <a:r>
              <a:rPr lang="en-US" sz="3600" spc="0" dirty="0"/>
              <a:t>WORKSHEET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8D129-877C-9E0F-769F-51E8D6153C40}"/>
              </a:ext>
            </a:extLst>
          </p:cNvPr>
          <p:cNvSpPr txBox="1"/>
          <p:nvPr/>
        </p:nvSpPr>
        <p:spPr>
          <a:xfrm>
            <a:off x="6563201" y="4972594"/>
            <a:ext cx="3526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Does it clearly reflect your purpose and values?</a:t>
            </a:r>
          </a:p>
          <a:p>
            <a:endParaRPr lang="en-US" sz="1600" b="1" dirty="0">
              <a:latin typeface="+mj-l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Yes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No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Needs improvement</a:t>
            </a:r>
          </a:p>
        </p:txBody>
      </p:sp>
    </p:spTree>
    <p:extLst>
      <p:ext uri="{BB962C8B-B14F-4D97-AF65-F5344CB8AC3E}">
        <p14:creationId xmlns:p14="http://schemas.microsoft.com/office/powerpoint/2010/main" val="36476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173519" y="2252728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34D55-7EA6-423A-96E4-A57DA28C77EA}"/>
              </a:ext>
            </a:extLst>
          </p:cNvPr>
          <p:cNvSpPr txBox="1"/>
          <p:nvPr/>
        </p:nvSpPr>
        <p:spPr>
          <a:xfrm>
            <a:off x="1600200" y="3577108"/>
            <a:ext cx="3773488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b="1" dirty="0">
                <a:latin typeface="+mj-lt"/>
              </a:rPr>
              <a:t>Vision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Write your ministry’s vision statement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E5DF515-6AC7-4391-4497-969B8F9FE2D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6" r="35966"/>
          <a:stretch/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66FAB-19D0-3F97-891B-065254C60AEF}"/>
              </a:ext>
            </a:extLst>
          </p:cNvPr>
          <p:cNvSpPr txBox="1"/>
          <p:nvPr/>
        </p:nvSpPr>
        <p:spPr>
          <a:xfrm>
            <a:off x="1131683" y="5026721"/>
            <a:ext cx="4242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j-lt"/>
              </a:rPr>
              <a:t>Does it inspire and guide the future of your ministry?</a:t>
            </a:r>
          </a:p>
          <a:p>
            <a:pPr algn="r"/>
            <a:endParaRPr lang="en-US" sz="1600" b="1" dirty="0">
              <a:latin typeface="+mj-lt"/>
            </a:endParaRPr>
          </a:p>
          <a:p>
            <a:pPr marL="342900" indent="-342900" algn="r">
              <a:buFont typeface="Wingdings" pitchFamily="2" charset="2"/>
              <a:buChar char="ü"/>
            </a:pPr>
            <a:r>
              <a:rPr lang="en-US" sz="1400" dirty="0"/>
              <a:t>Yes</a:t>
            </a:r>
          </a:p>
          <a:p>
            <a:pPr marL="342900" indent="-342900" algn="r">
              <a:buFont typeface="Wingdings" pitchFamily="2" charset="2"/>
              <a:buChar char="ü"/>
            </a:pPr>
            <a:r>
              <a:rPr lang="en-US" sz="1400" dirty="0"/>
              <a:t>No</a:t>
            </a:r>
          </a:p>
          <a:p>
            <a:pPr marL="342900" indent="-342900" algn="r">
              <a:buFont typeface="Wingdings" pitchFamily="2" charset="2"/>
              <a:buChar char="ü"/>
            </a:pPr>
            <a:r>
              <a:rPr lang="en-US" sz="1400" dirty="0"/>
              <a:t>Needs improvement</a:t>
            </a:r>
          </a:p>
        </p:txBody>
      </p:sp>
    </p:spTree>
    <p:extLst>
      <p:ext uri="{BB962C8B-B14F-4D97-AF65-F5344CB8AC3E}">
        <p14:creationId xmlns:p14="http://schemas.microsoft.com/office/powerpoint/2010/main" val="211081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775766" y="2661260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89BE4-FEC1-4140-8C61-BE3D5132B562}"/>
              </a:ext>
            </a:extLst>
          </p:cNvPr>
          <p:cNvSpPr txBox="1"/>
          <p:nvPr/>
        </p:nvSpPr>
        <p:spPr>
          <a:xfrm>
            <a:off x="6781800" y="3994835"/>
            <a:ext cx="3695700" cy="10475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latin typeface="+mj-lt"/>
              </a:rPr>
              <a:t>Logo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Describe your ministry’s logo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94BFDE3-1244-7340-CA82-C032585E8A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2" r="49025"/>
          <a:stretch/>
        </p:blipFill>
        <p:spPr>
          <a:xfrm>
            <a:off x="2478156" y="1756988"/>
            <a:ext cx="3617844" cy="723568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7B744F-54DC-12C3-7084-C249D8DB6D9B}"/>
              </a:ext>
            </a:extLst>
          </p:cNvPr>
          <p:cNvSpPr txBox="1"/>
          <p:nvPr/>
        </p:nvSpPr>
        <p:spPr>
          <a:xfrm>
            <a:off x="6563201" y="5093401"/>
            <a:ext cx="4074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Is your logo reflective of your mission and values?</a:t>
            </a:r>
          </a:p>
          <a:p>
            <a:endParaRPr lang="en-US" sz="1600" b="1" dirty="0">
              <a:latin typeface="+mj-l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Yes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No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Needs improvement</a:t>
            </a:r>
          </a:p>
        </p:txBody>
      </p:sp>
    </p:spTree>
    <p:extLst>
      <p:ext uri="{BB962C8B-B14F-4D97-AF65-F5344CB8AC3E}">
        <p14:creationId xmlns:p14="http://schemas.microsoft.com/office/powerpoint/2010/main" val="117836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905" y="2389412"/>
            <a:ext cx="4462038" cy="1783443"/>
          </a:xfrm>
        </p:spPr>
        <p:txBody>
          <a:bodyPr/>
          <a:lstStyle/>
          <a:p>
            <a:r>
              <a:rPr lang="en-US" sz="4400" dirty="0">
                <a:latin typeface="Almonde" pitchFamily="2" charset="0"/>
              </a:rPr>
              <a:t>Understanding</a:t>
            </a:r>
            <a:br>
              <a:rPr lang="en-US" dirty="0">
                <a:latin typeface="Almonde" pitchFamily="2" charset="0"/>
              </a:rPr>
            </a:br>
            <a:r>
              <a:rPr lang="en-US" dirty="0"/>
              <a:t>BRAND IDENTITY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Placeholder 10" descr="A group of blue and orange objects&#10;&#10;Description automatically generated">
            <a:extLst>
              <a:ext uri="{FF2B5EF4-FFF2-40B4-BE49-F238E27FC236}">
                <a16:creationId xmlns:a16="http://schemas.microsoft.com/office/drawing/2014/main" id="{F6F4F756-B245-AD81-25C8-26D2089EB2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19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173519" y="2252728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34D55-7EA6-423A-96E4-A57DA28C77EA}"/>
              </a:ext>
            </a:extLst>
          </p:cNvPr>
          <p:cNvSpPr txBox="1"/>
          <p:nvPr/>
        </p:nvSpPr>
        <p:spPr>
          <a:xfrm>
            <a:off x="1600200" y="3577108"/>
            <a:ext cx="3773488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b="1" dirty="0">
                <a:latin typeface="+mj-lt"/>
              </a:rPr>
              <a:t>Colors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List your ministry’s primary and secondary colors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E5DF515-6AC7-4391-4497-969B8F9FE2D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r="33350"/>
          <a:stretch/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66FAB-19D0-3F97-891B-065254C60AEF}"/>
              </a:ext>
            </a:extLst>
          </p:cNvPr>
          <p:cNvSpPr txBox="1"/>
          <p:nvPr/>
        </p:nvSpPr>
        <p:spPr>
          <a:xfrm>
            <a:off x="1131683" y="5026721"/>
            <a:ext cx="4242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j-lt"/>
              </a:rPr>
              <a:t>Do the colors align with the feelings and messages you want to convey?</a:t>
            </a:r>
          </a:p>
          <a:p>
            <a:pPr algn="r"/>
            <a:endParaRPr lang="en-US" sz="1600" b="1" dirty="0">
              <a:latin typeface="+mj-lt"/>
            </a:endParaRPr>
          </a:p>
          <a:p>
            <a:pPr marL="342900" indent="-342900" algn="r">
              <a:buFont typeface="Wingdings" pitchFamily="2" charset="2"/>
              <a:buChar char="ü"/>
            </a:pPr>
            <a:r>
              <a:rPr lang="en-US" sz="1400" dirty="0"/>
              <a:t>Yes</a:t>
            </a:r>
          </a:p>
          <a:p>
            <a:pPr marL="342900" indent="-342900" algn="r">
              <a:buFont typeface="Wingdings" pitchFamily="2" charset="2"/>
              <a:buChar char="ü"/>
            </a:pPr>
            <a:r>
              <a:rPr lang="en-US" sz="1400" dirty="0"/>
              <a:t>No</a:t>
            </a:r>
          </a:p>
          <a:p>
            <a:pPr marL="342900" indent="-342900" algn="r">
              <a:buFont typeface="Wingdings" pitchFamily="2" charset="2"/>
              <a:buChar char="ü"/>
            </a:pPr>
            <a:r>
              <a:rPr lang="en-US" sz="1400" dirty="0"/>
              <a:t>Needs improvement</a:t>
            </a:r>
          </a:p>
        </p:txBody>
      </p:sp>
    </p:spTree>
    <p:extLst>
      <p:ext uri="{BB962C8B-B14F-4D97-AF65-F5344CB8AC3E}">
        <p14:creationId xmlns:p14="http://schemas.microsoft.com/office/powerpoint/2010/main" val="310442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775766" y="2661260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89BE4-FEC1-4140-8C61-BE3D5132B562}"/>
              </a:ext>
            </a:extLst>
          </p:cNvPr>
          <p:cNvSpPr txBox="1"/>
          <p:nvPr/>
        </p:nvSpPr>
        <p:spPr>
          <a:xfrm>
            <a:off x="6781800" y="3994835"/>
            <a:ext cx="3695700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latin typeface="+mj-lt"/>
              </a:rPr>
              <a:t>Typography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fonts are you using in your materials?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94BFDE3-1244-7340-CA82-C032585E8A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9" r="22109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7B744F-54DC-12C3-7084-C249D8DB6D9B}"/>
              </a:ext>
            </a:extLst>
          </p:cNvPr>
          <p:cNvSpPr txBox="1"/>
          <p:nvPr/>
        </p:nvSpPr>
        <p:spPr>
          <a:xfrm>
            <a:off x="6563201" y="5374828"/>
            <a:ext cx="40746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Are these fonts consistent across all platforms?</a:t>
            </a:r>
          </a:p>
          <a:p>
            <a:endParaRPr lang="en-US" sz="1600" b="1" dirty="0">
              <a:latin typeface="+mj-l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Yes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08571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173519" y="2252728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/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34D55-7EA6-423A-96E4-A57DA28C77EA}"/>
              </a:ext>
            </a:extLst>
          </p:cNvPr>
          <p:cNvSpPr txBox="1"/>
          <p:nvPr/>
        </p:nvSpPr>
        <p:spPr>
          <a:xfrm>
            <a:off x="1600200" y="3577108"/>
            <a:ext cx="3773488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b="1" dirty="0">
                <a:latin typeface="+mj-lt"/>
              </a:rPr>
              <a:t>Social Media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List the social media platforms your ministry uses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E5DF515-6AC7-4391-4497-969B8F9FE2D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7" r="33307"/>
          <a:stretch/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66FAB-19D0-3F97-891B-065254C60AEF}"/>
              </a:ext>
            </a:extLst>
          </p:cNvPr>
          <p:cNvSpPr txBox="1"/>
          <p:nvPr/>
        </p:nvSpPr>
        <p:spPr>
          <a:xfrm>
            <a:off x="1131683" y="5026721"/>
            <a:ext cx="42420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j-lt"/>
              </a:rPr>
              <a:t>Is your branding consistent</a:t>
            </a:r>
          </a:p>
          <a:p>
            <a:pPr algn="r"/>
            <a:r>
              <a:rPr lang="en-US" sz="1600" b="1" dirty="0">
                <a:latin typeface="+mj-lt"/>
              </a:rPr>
              <a:t>across all platforms?</a:t>
            </a:r>
          </a:p>
          <a:p>
            <a:pPr algn="r"/>
            <a:endParaRPr lang="en-US" sz="1600" b="1" dirty="0">
              <a:latin typeface="+mj-lt"/>
            </a:endParaRPr>
          </a:p>
          <a:p>
            <a:pPr marL="342900" indent="-342900" algn="r">
              <a:buFont typeface="Wingdings" pitchFamily="2" charset="2"/>
              <a:buChar char="ü"/>
            </a:pPr>
            <a:r>
              <a:rPr lang="en-US" sz="1400" dirty="0"/>
              <a:t>Yes</a:t>
            </a:r>
          </a:p>
          <a:p>
            <a:pPr marL="342900" indent="-342900" algn="r">
              <a:buFont typeface="Wingdings" pitchFamily="2" charset="2"/>
              <a:buChar char="ü"/>
            </a:pPr>
            <a:r>
              <a:rPr lang="en-US" sz="1400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21131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775766" y="2661260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89BE4-FEC1-4140-8C61-BE3D5132B562}"/>
              </a:ext>
            </a:extLst>
          </p:cNvPr>
          <p:cNvSpPr txBox="1"/>
          <p:nvPr/>
        </p:nvSpPr>
        <p:spPr>
          <a:xfrm>
            <a:off x="6781798" y="3994835"/>
            <a:ext cx="4608381" cy="10475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latin typeface="+mj-lt"/>
              </a:rPr>
              <a:t>Tagline/Slogan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Write down your ministry’s tagline/slogan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94BFDE3-1244-7340-CA82-C032585E8A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7" r="33317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7B744F-54DC-12C3-7084-C249D8DB6D9B}"/>
              </a:ext>
            </a:extLst>
          </p:cNvPr>
          <p:cNvSpPr txBox="1"/>
          <p:nvPr/>
        </p:nvSpPr>
        <p:spPr>
          <a:xfrm>
            <a:off x="6563201" y="5504220"/>
            <a:ext cx="460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Is it memorable, and is </a:t>
            </a:r>
            <a:r>
              <a:rPr lang="en-US" sz="1600" b="1">
                <a:latin typeface="+mj-lt"/>
              </a:rPr>
              <a:t>it true?</a:t>
            </a:r>
            <a:endParaRPr lang="en-US" sz="1600" b="1" dirty="0">
              <a:latin typeface="+mj-lt"/>
            </a:endParaRPr>
          </a:p>
          <a:p>
            <a:endParaRPr lang="en-US" sz="1600" b="1" dirty="0">
              <a:latin typeface="+mj-l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Yes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7057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173519" y="2252728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/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34D55-7EA6-423A-96E4-A57DA28C77EA}"/>
              </a:ext>
            </a:extLst>
          </p:cNvPr>
          <p:cNvSpPr txBox="1"/>
          <p:nvPr/>
        </p:nvSpPr>
        <p:spPr>
          <a:xfrm>
            <a:off x="1600200" y="3577108"/>
            <a:ext cx="3773488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b="1" dirty="0">
                <a:latin typeface="+mj-lt"/>
              </a:rPr>
              <a:t>Community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How does your ministry engage with your local community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E5DF515-6AC7-4391-4497-969B8F9FE2D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4" r="41750"/>
          <a:stretch/>
        </p:blipFill>
        <p:spPr>
          <a:xfrm flipH="1">
            <a:off x="6096000" y="1385926"/>
            <a:ext cx="3617844" cy="723568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66FAB-19D0-3F97-891B-065254C60AEF}"/>
              </a:ext>
            </a:extLst>
          </p:cNvPr>
          <p:cNvSpPr txBox="1"/>
          <p:nvPr/>
        </p:nvSpPr>
        <p:spPr>
          <a:xfrm>
            <a:off x="1131683" y="5026721"/>
            <a:ext cx="42420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j-lt"/>
              </a:rPr>
              <a:t>Are these efforts effectively communicated through your branding?</a:t>
            </a:r>
          </a:p>
          <a:p>
            <a:pPr algn="r"/>
            <a:endParaRPr lang="en-US" sz="1600" b="1" dirty="0">
              <a:latin typeface="+mj-lt"/>
            </a:endParaRPr>
          </a:p>
          <a:p>
            <a:pPr marL="342900" indent="-342900" algn="r">
              <a:buFont typeface="Wingdings" pitchFamily="2" charset="2"/>
              <a:buChar char="ü"/>
            </a:pPr>
            <a:r>
              <a:rPr lang="en-US" sz="1400" dirty="0"/>
              <a:t>Yes</a:t>
            </a:r>
          </a:p>
          <a:p>
            <a:pPr marL="342900" indent="-342900" algn="r">
              <a:buFont typeface="Wingdings" pitchFamily="2" charset="2"/>
              <a:buChar char="ü"/>
            </a:pPr>
            <a:r>
              <a:rPr lang="en-US" sz="1400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29500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775766" y="2661260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89BE4-FEC1-4140-8C61-BE3D5132B562}"/>
              </a:ext>
            </a:extLst>
          </p:cNvPr>
          <p:cNvSpPr txBox="1"/>
          <p:nvPr/>
        </p:nvSpPr>
        <p:spPr>
          <a:xfrm>
            <a:off x="6781798" y="3994835"/>
            <a:ext cx="4608381" cy="10475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latin typeface="+mj-lt"/>
              </a:rPr>
              <a:t>Target Audience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Who is your primary target audience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94BFDE3-1244-7340-CA82-C032585E8A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2" r="33752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7B744F-54DC-12C3-7084-C249D8DB6D9B}"/>
              </a:ext>
            </a:extLst>
          </p:cNvPr>
          <p:cNvSpPr txBox="1"/>
          <p:nvPr/>
        </p:nvSpPr>
        <p:spPr>
          <a:xfrm>
            <a:off x="6563201" y="5358448"/>
            <a:ext cx="4608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Is your branding and messaging tailored to reach them?</a:t>
            </a:r>
          </a:p>
          <a:p>
            <a:endParaRPr lang="en-US" sz="1600" b="1" dirty="0">
              <a:latin typeface="+mj-l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Yes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94951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3935897" y="2252728"/>
            <a:ext cx="1410126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/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34D55-7EA6-423A-96E4-A57DA28C77EA}"/>
              </a:ext>
            </a:extLst>
          </p:cNvPr>
          <p:cNvSpPr txBox="1"/>
          <p:nvPr/>
        </p:nvSpPr>
        <p:spPr>
          <a:xfrm>
            <a:off x="1600200" y="3577108"/>
            <a:ext cx="3773488" cy="17123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b="1" dirty="0">
                <a:latin typeface="+mj-lt"/>
              </a:rPr>
              <a:t>Action Plan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Based on the audit, outline 3 actionable steps to enhance your ministry’s branding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E5DF515-6AC7-4391-4497-969B8F9FE2D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r="31250"/>
          <a:stretch/>
        </p:blipFill>
        <p:spPr/>
      </p:pic>
    </p:spTree>
    <p:extLst>
      <p:ext uri="{BB962C8B-B14F-4D97-AF65-F5344CB8AC3E}">
        <p14:creationId xmlns:p14="http://schemas.microsoft.com/office/powerpoint/2010/main" val="7794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93083" y="5490339"/>
            <a:ext cx="3330271" cy="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391920" y="5283200"/>
            <a:ext cx="416560" cy="4165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Today’s Resources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96571" y="5544931"/>
            <a:ext cx="952312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dirty="0">
                <a:latin typeface="Open Sans" charset="0"/>
                <a:ea typeface="Open Sans" charset="0"/>
                <a:cs typeface="Open Sans" charset="0"/>
              </a:rPr>
              <a:t>Presentation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8058" y="5544931"/>
            <a:ext cx="876971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dirty="0">
                <a:latin typeface="Open Sans" charset="0"/>
                <a:ea typeface="Open Sans" charset="0"/>
                <a:cs typeface="Open Sans" charset="0"/>
              </a:rPr>
              <a:t>Worksheets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0926" y="5544931"/>
            <a:ext cx="764761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dirty="0">
                <a:latin typeface="Open Sans" charset="0"/>
                <a:ea typeface="Open Sans" charset="0"/>
                <a:cs typeface="Open Sans" charset="0"/>
              </a:rPr>
              <a:t>Resources</a:t>
            </a:r>
          </a:p>
        </p:txBody>
      </p:sp>
      <p:sp>
        <p:nvSpPr>
          <p:cNvPr id="15" name="Oval 14"/>
          <p:cNvSpPr/>
          <p:nvPr/>
        </p:nvSpPr>
        <p:spPr>
          <a:xfrm>
            <a:off x="3249652" y="5461000"/>
            <a:ext cx="60960" cy="609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28235" y="5463183"/>
            <a:ext cx="60960" cy="609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88694" y="1213794"/>
            <a:ext cx="3405809" cy="34058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1013440" y="4203043"/>
            <a:ext cx="416560" cy="4165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85859" y="1409700"/>
            <a:ext cx="1100917" cy="1100917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E5545B22-B416-5290-DD0A-8C63122CA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08" y="1647024"/>
            <a:ext cx="2556019" cy="255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8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>
            <a:off x="1593083" y="5490339"/>
            <a:ext cx="3330271" cy="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045371" y="5283200"/>
            <a:ext cx="416560" cy="4165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Resources</a:t>
            </a:r>
            <a:br>
              <a:rPr lang="en-US" dirty="0"/>
            </a:br>
            <a:r>
              <a:rPr lang="en-US" dirty="0">
                <a:solidFill>
                  <a:schemeClr val="accent5"/>
                </a:solidFill>
              </a:rPr>
              <a:t>At Your Fingertips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6571" y="5176341"/>
            <a:ext cx="37991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LEGAL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6571" y="5544931"/>
            <a:ext cx="95872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1" dirty="0">
                <a:latin typeface="Open Sans" charset="0"/>
                <a:ea typeface="Open Sans" charset="0"/>
                <a:cs typeface="Open Sans" charset="0"/>
              </a:rPr>
              <a:t>Local Church</a:t>
            </a:r>
          </a:p>
          <a:p>
            <a:r>
              <a:rPr lang="en-US" sz="1200" b="1" dirty="0">
                <a:latin typeface="Open Sans" charset="0"/>
                <a:ea typeface="Open Sans" charset="0"/>
                <a:cs typeface="Open Sans" charset="0"/>
              </a:rPr>
              <a:t>Audit Guide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48058" y="5176341"/>
            <a:ext cx="525785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FINANCE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8058" y="5544931"/>
            <a:ext cx="127759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1" dirty="0">
                <a:latin typeface="Open Sans" charset="0"/>
                <a:ea typeface="Open Sans" charset="0"/>
                <a:cs typeface="Open Sans" charset="0"/>
              </a:rPr>
              <a:t>Good Accounting</a:t>
            </a:r>
            <a:br>
              <a:rPr lang="en-US" sz="1200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sz="1200" b="1" dirty="0">
                <a:latin typeface="Open Sans" charset="0"/>
                <a:ea typeface="Open Sans" charset="0"/>
                <a:cs typeface="Open Sans" charset="0"/>
              </a:rPr>
              <a:t>Controls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20926" y="5176341"/>
            <a:ext cx="122629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HUMAN RESOURCES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0926" y="5544931"/>
            <a:ext cx="766235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1" dirty="0">
                <a:latin typeface="Open Sans" charset="0"/>
                <a:ea typeface="Open Sans" charset="0"/>
                <a:cs typeface="Open Sans" charset="0"/>
              </a:rPr>
              <a:t>Labor Law</a:t>
            </a:r>
          </a:p>
          <a:p>
            <a:r>
              <a:rPr lang="en-US" sz="1200" b="1" dirty="0">
                <a:latin typeface="Open Sans" charset="0"/>
                <a:ea typeface="Open Sans" charset="0"/>
                <a:cs typeface="Open Sans" charset="0"/>
              </a:rPr>
              <a:t>Updates</a:t>
            </a:r>
          </a:p>
        </p:txBody>
      </p:sp>
      <p:sp>
        <p:nvSpPr>
          <p:cNvPr id="15" name="Oval 14"/>
          <p:cNvSpPr/>
          <p:nvPr/>
        </p:nvSpPr>
        <p:spPr>
          <a:xfrm>
            <a:off x="1600292" y="5461000"/>
            <a:ext cx="60960" cy="609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28235" y="5463183"/>
            <a:ext cx="60960" cy="609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55732" y="1044556"/>
            <a:ext cx="3209903" cy="320990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090673" y="3429000"/>
            <a:ext cx="416560" cy="4165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0329083" y="1409700"/>
            <a:ext cx="1100917" cy="1100917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33AB00-454C-41B4-9942-C8C32DDA6EF4}"/>
              </a:ext>
            </a:extLst>
          </p:cNvPr>
          <p:cNvSpPr txBox="1"/>
          <p:nvPr/>
        </p:nvSpPr>
        <p:spPr>
          <a:xfrm>
            <a:off x="6779315" y="4462606"/>
            <a:ext cx="3695700" cy="947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i="1" dirty="0">
                <a:solidFill>
                  <a:schemeClr val="tx1">
                    <a:alpha val="70000"/>
                  </a:schemeClr>
                </a:solidFill>
              </a:rPr>
              <a:t>Sign up for our monthly newsletter</a:t>
            </a:r>
          </a:p>
        </p:txBody>
      </p:sp>
      <p:pic>
        <p:nvPicPr>
          <p:cNvPr id="19" name="Picture 18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56F496B9-31DF-DBA7-53FA-6A19A3645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03" y="1577265"/>
            <a:ext cx="2177438" cy="21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4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THANK</a:t>
            </a:r>
            <a:r>
              <a:rPr lang="en-US" b="1" dirty="0"/>
              <a:t> YOU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96570" y="4822717"/>
            <a:ext cx="4499430" cy="111171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www.UMCSupport.org</a:t>
            </a:r>
            <a:endParaRPr lang="en-US" sz="16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ConnectionalRelations@gcfa.org</a:t>
            </a:r>
            <a:endParaRPr lang="en-US" sz="1600" b="1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/>
              <a:t>(833) UMC-GCFA</a:t>
            </a:r>
          </a:p>
        </p:txBody>
      </p:sp>
      <p:pic>
        <p:nvPicPr>
          <p:cNvPr id="10" name="Picture Placeholder 9" descr="A table with papers and pens&#10;&#10;Description automatically generated">
            <a:extLst>
              <a:ext uri="{FF2B5EF4-FFF2-40B4-BE49-F238E27FC236}">
                <a16:creationId xmlns:a16="http://schemas.microsoft.com/office/drawing/2014/main" id="{D5AF2A2A-463E-B94E-0334-7D56C126F9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r="26455"/>
          <a:stretch>
            <a:fillRect/>
          </a:stretch>
        </p:blipFill>
        <p:spPr/>
      </p:pic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2CC15D41-511B-B1F4-21A5-EA7C093EB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0" y="2440670"/>
            <a:ext cx="4267200" cy="1955800"/>
          </a:xfrm>
          <a:prstGeom prst="rect">
            <a:avLst/>
          </a:prstGeom>
        </p:spPr>
      </p:pic>
      <p:pic>
        <p:nvPicPr>
          <p:cNvPr id="18" name="Picture 17" descr="A qr code with a few squares&#10;&#10;Description automatically generated">
            <a:extLst>
              <a:ext uri="{FF2B5EF4-FFF2-40B4-BE49-F238E27FC236}">
                <a16:creationId xmlns:a16="http://schemas.microsoft.com/office/drawing/2014/main" id="{FE2E8C0E-D0FF-D7CC-7E34-40850AD40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697" y="2198235"/>
            <a:ext cx="2461530" cy="24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16962" y="2584174"/>
            <a:ext cx="3406166" cy="16896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BRAND IDENTITY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is what you communicate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about your ministry</a:t>
            </a:r>
          </a:p>
        </p:txBody>
      </p:sp>
      <p:pic>
        <p:nvPicPr>
          <p:cNvPr id="5" name="Picture Placeholder 4" descr="A group of blue and orange objects&#10;&#10;Description automatically generated">
            <a:extLst>
              <a:ext uri="{FF2B5EF4-FFF2-40B4-BE49-F238E27FC236}">
                <a16:creationId xmlns:a16="http://schemas.microsoft.com/office/drawing/2014/main" id="{274C80D3-793F-DE80-236C-081277AE72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22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table with different colored paper and pens&#10;&#10;Description automatically generated with medium confidence">
            <a:extLst>
              <a:ext uri="{FF2B5EF4-FFF2-40B4-BE49-F238E27FC236}">
                <a16:creationId xmlns:a16="http://schemas.microsoft.com/office/drawing/2014/main" id="{6A3A8894-6C22-4BEE-341F-580686DE6E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5" r="2200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22103" y="401499"/>
            <a:ext cx="5947323" cy="700539"/>
          </a:xfrm>
        </p:spPr>
        <p:txBody>
          <a:bodyPr/>
          <a:lstStyle/>
          <a:p>
            <a:r>
              <a:rPr lang="en-US" sz="6600" dirty="0">
                <a:latin typeface="Almonde" pitchFamily="2" charset="0"/>
              </a:rPr>
              <a:t>Be Unique. Be True.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095999" y="2872884"/>
            <a:ext cx="955711" cy="95571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02</a:t>
            </a:r>
          </a:p>
        </p:txBody>
      </p:sp>
      <p:sp>
        <p:nvSpPr>
          <p:cNvPr id="16" name="Oval 15"/>
          <p:cNvSpPr/>
          <p:nvPr/>
        </p:nvSpPr>
        <p:spPr>
          <a:xfrm>
            <a:off x="6096000" y="1419012"/>
            <a:ext cx="955710" cy="95571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01</a:t>
            </a:r>
          </a:p>
        </p:txBody>
      </p:sp>
      <p:sp>
        <p:nvSpPr>
          <p:cNvPr id="21" name="Oval 20"/>
          <p:cNvSpPr/>
          <p:nvPr/>
        </p:nvSpPr>
        <p:spPr>
          <a:xfrm>
            <a:off x="6096000" y="4326757"/>
            <a:ext cx="955710" cy="95571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992240-67CC-405F-8360-97233EF9DD96}"/>
              </a:ext>
            </a:extLst>
          </p:cNvPr>
          <p:cNvSpPr txBox="1"/>
          <p:nvPr/>
        </p:nvSpPr>
        <p:spPr>
          <a:xfrm>
            <a:off x="7302866" y="2877665"/>
            <a:ext cx="3383642" cy="95571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latin typeface="Open Sans" charset="0"/>
                <a:ea typeface="Open Sans" charset="0"/>
                <a:cs typeface="Open Sans" charset="0"/>
              </a:rPr>
              <a:t>VISUAL</a:t>
            </a:r>
            <a:endParaRPr lang="en-US" sz="2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they see tells a story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7E5200-4404-46BA-BD60-3EF781C927D9}"/>
              </a:ext>
            </a:extLst>
          </p:cNvPr>
          <p:cNvSpPr txBox="1"/>
          <p:nvPr/>
        </p:nvSpPr>
        <p:spPr>
          <a:xfrm>
            <a:off x="7302866" y="4327328"/>
            <a:ext cx="3383642" cy="9214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latin typeface="Open Sans" charset="0"/>
                <a:ea typeface="Open Sans" charset="0"/>
                <a:cs typeface="Open Sans" charset="0"/>
              </a:rPr>
              <a:t>EMOTIONAL</a:t>
            </a:r>
            <a:endParaRPr lang="en-US" sz="2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How they feel matters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C227AE-570F-4BAE-9669-FCDC52996F47}"/>
              </a:ext>
            </a:extLst>
          </p:cNvPr>
          <p:cNvSpPr txBox="1"/>
          <p:nvPr/>
        </p:nvSpPr>
        <p:spPr>
          <a:xfrm>
            <a:off x="7302866" y="1419012"/>
            <a:ext cx="3564834" cy="9214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latin typeface="Open Sans" charset="0"/>
                <a:ea typeface="Open Sans" charset="0"/>
                <a:cs typeface="Open Sans" charset="0"/>
              </a:rPr>
              <a:t>VERBAL</a:t>
            </a:r>
            <a:endParaRPr lang="en-US" sz="2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they hear establishes trust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66CEB-1EFF-FC26-0BEB-B3512975CE77}"/>
              </a:ext>
            </a:extLst>
          </p:cNvPr>
          <p:cNvSpPr txBox="1"/>
          <p:nvPr/>
        </p:nvSpPr>
        <p:spPr>
          <a:xfrm>
            <a:off x="1167991" y="1182517"/>
            <a:ext cx="3160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</a:rPr>
              <a:t>Brand identity is the unique characteristics you want the audience to associate with your ministry</a:t>
            </a:r>
          </a:p>
        </p:txBody>
      </p:sp>
    </p:spTree>
    <p:extLst>
      <p:ext uri="{BB962C8B-B14F-4D97-AF65-F5344CB8AC3E}">
        <p14:creationId xmlns:p14="http://schemas.microsoft.com/office/powerpoint/2010/main" val="409678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Picture Placeholder 15" descr="A screenshot of a website&#10;&#10;Description automatically generated">
            <a:extLst>
              <a:ext uri="{FF2B5EF4-FFF2-40B4-BE49-F238E27FC236}">
                <a16:creationId xmlns:a16="http://schemas.microsoft.com/office/drawing/2014/main" id="{8E53E18E-8F30-404B-91AE-B303C491D2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r="6785"/>
          <a:stretch>
            <a:fillRect/>
          </a:stretch>
        </p:blipFill>
        <p:spPr/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773A5DE-34A7-CD49-9E0C-63F5E6B88E0C}"/>
              </a:ext>
            </a:extLst>
          </p:cNvPr>
          <p:cNvSpPr/>
          <p:nvPr/>
        </p:nvSpPr>
        <p:spPr>
          <a:xfrm>
            <a:off x="858123" y="2094465"/>
            <a:ext cx="1726098" cy="172609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59590-D499-BCE8-33EA-CE9603A5DA1B}"/>
              </a:ext>
            </a:extLst>
          </p:cNvPr>
          <p:cNvSpPr txBox="1"/>
          <p:nvPr/>
        </p:nvSpPr>
        <p:spPr>
          <a:xfrm>
            <a:off x="1596570" y="3281133"/>
            <a:ext cx="1975305" cy="144154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/>
              <a:t>WORDS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12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they hear establishes trust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4D3AD84-04B8-FC8A-31A3-3700DDBB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0" y="2389412"/>
            <a:ext cx="4187371" cy="571068"/>
          </a:xfrm>
        </p:spPr>
        <p:txBody>
          <a:bodyPr/>
          <a:lstStyle/>
          <a:p>
            <a:r>
              <a:rPr lang="en-US" sz="5400" spc="0" dirty="0"/>
              <a:t>VERBAL</a:t>
            </a:r>
          </a:p>
        </p:txBody>
      </p:sp>
    </p:spTree>
    <p:extLst>
      <p:ext uri="{BB962C8B-B14F-4D97-AF65-F5344CB8AC3E}">
        <p14:creationId xmlns:p14="http://schemas.microsoft.com/office/powerpoint/2010/main" val="28015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366227" y="524605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803" b="0" i="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936516" y="1255954"/>
            <a:ext cx="4346094" cy="4346092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097048" y="2419577"/>
            <a:ext cx="2025030" cy="202503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381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Verbal</a:t>
            </a: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Brand</a:t>
            </a: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Elements</a:t>
            </a:r>
          </a:p>
        </p:txBody>
      </p:sp>
      <p:sp>
        <p:nvSpPr>
          <p:cNvPr id="8" name="Oval 7"/>
          <p:cNvSpPr/>
          <p:nvPr/>
        </p:nvSpPr>
        <p:spPr>
          <a:xfrm>
            <a:off x="5787817" y="905320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Freeform 55"/>
          <p:cNvSpPr>
            <a:spLocks noEditPoints="1"/>
          </p:cNvSpPr>
          <p:nvPr/>
        </p:nvSpPr>
        <p:spPr bwMode="auto">
          <a:xfrm>
            <a:off x="5967175" y="1084971"/>
            <a:ext cx="336550" cy="338138"/>
          </a:xfrm>
          <a:custGeom>
            <a:avLst/>
            <a:gdLst>
              <a:gd name="T0" fmla="*/ 95 w 96"/>
              <a:gd name="T1" fmla="*/ 21 h 96"/>
              <a:gd name="T2" fmla="*/ 75 w 96"/>
              <a:gd name="T3" fmla="*/ 1 h 96"/>
              <a:gd name="T4" fmla="*/ 72 w 96"/>
              <a:gd name="T5" fmla="*/ 0 h 96"/>
              <a:gd name="T6" fmla="*/ 69 w 96"/>
              <a:gd name="T7" fmla="*/ 2 h 96"/>
              <a:gd name="T8" fmla="*/ 58 w 96"/>
              <a:gd name="T9" fmla="*/ 17 h 96"/>
              <a:gd name="T10" fmla="*/ 30 w 96"/>
              <a:gd name="T11" fmla="*/ 28 h 96"/>
              <a:gd name="T12" fmla="*/ 28 w 96"/>
              <a:gd name="T13" fmla="*/ 31 h 96"/>
              <a:gd name="T14" fmla="*/ 29 w 96"/>
              <a:gd name="T15" fmla="*/ 35 h 96"/>
              <a:gd name="T16" fmla="*/ 37 w 96"/>
              <a:gd name="T17" fmla="*/ 43 h 96"/>
              <a:gd name="T18" fmla="*/ 1 w 96"/>
              <a:gd name="T19" fmla="*/ 90 h 96"/>
              <a:gd name="T20" fmla="*/ 1 w 96"/>
              <a:gd name="T21" fmla="*/ 95 h 96"/>
              <a:gd name="T22" fmla="*/ 4 w 96"/>
              <a:gd name="T23" fmla="*/ 96 h 96"/>
              <a:gd name="T24" fmla="*/ 6 w 96"/>
              <a:gd name="T25" fmla="*/ 95 h 96"/>
              <a:gd name="T26" fmla="*/ 53 w 96"/>
              <a:gd name="T27" fmla="*/ 59 h 96"/>
              <a:gd name="T28" fmla="*/ 61 w 96"/>
              <a:gd name="T29" fmla="*/ 67 h 96"/>
              <a:gd name="T30" fmla="*/ 64 w 96"/>
              <a:gd name="T31" fmla="*/ 68 h 96"/>
              <a:gd name="T32" fmla="*/ 65 w 96"/>
              <a:gd name="T33" fmla="*/ 68 h 96"/>
              <a:gd name="T34" fmla="*/ 68 w 96"/>
              <a:gd name="T35" fmla="*/ 66 h 96"/>
              <a:gd name="T36" fmla="*/ 79 w 96"/>
              <a:gd name="T37" fmla="*/ 38 h 96"/>
              <a:gd name="T38" fmla="*/ 94 w 96"/>
              <a:gd name="T39" fmla="*/ 27 h 96"/>
              <a:gd name="T40" fmla="*/ 96 w 96"/>
              <a:gd name="T41" fmla="*/ 24 h 96"/>
              <a:gd name="T42" fmla="*/ 95 w 96"/>
              <a:gd name="T43" fmla="*/ 21 h 96"/>
              <a:gd name="T44" fmla="*/ 26 w 96"/>
              <a:gd name="T45" fmla="*/ 70 h 96"/>
              <a:gd name="T46" fmla="*/ 43 w 96"/>
              <a:gd name="T47" fmla="*/ 48 h 96"/>
              <a:gd name="T48" fmla="*/ 48 w 96"/>
              <a:gd name="T49" fmla="*/ 53 h 96"/>
              <a:gd name="T50" fmla="*/ 26 w 96"/>
              <a:gd name="T51" fmla="*/ 70 h 96"/>
              <a:gd name="T52" fmla="*/ 74 w 96"/>
              <a:gd name="T53" fmla="*/ 33 h 96"/>
              <a:gd name="T54" fmla="*/ 72 w 96"/>
              <a:gd name="T55" fmla="*/ 34 h 96"/>
              <a:gd name="T56" fmla="*/ 63 w 96"/>
              <a:gd name="T57" fmla="*/ 57 h 96"/>
              <a:gd name="T58" fmla="*/ 39 w 96"/>
              <a:gd name="T59" fmla="*/ 33 h 96"/>
              <a:gd name="T60" fmla="*/ 62 w 96"/>
              <a:gd name="T61" fmla="*/ 24 h 96"/>
              <a:gd name="T62" fmla="*/ 63 w 96"/>
              <a:gd name="T63" fmla="*/ 22 h 96"/>
              <a:gd name="T64" fmla="*/ 72 w 96"/>
              <a:gd name="T65" fmla="*/ 10 h 96"/>
              <a:gd name="T66" fmla="*/ 86 w 96"/>
              <a:gd name="T67" fmla="*/ 24 h 96"/>
              <a:gd name="T68" fmla="*/ 74 w 96"/>
              <a:gd name="T69" fmla="*/ 3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6" h="96">
                <a:moveTo>
                  <a:pt x="95" y="21"/>
                </a:moveTo>
                <a:cubicBezTo>
                  <a:pt x="75" y="1"/>
                  <a:pt x="75" y="1"/>
                  <a:pt x="75" y="1"/>
                </a:cubicBezTo>
                <a:cubicBezTo>
                  <a:pt x="74" y="0"/>
                  <a:pt x="73" y="0"/>
                  <a:pt x="72" y="0"/>
                </a:cubicBezTo>
                <a:cubicBezTo>
                  <a:pt x="70" y="0"/>
                  <a:pt x="70" y="1"/>
                  <a:pt x="69" y="2"/>
                </a:cubicBezTo>
                <a:cubicBezTo>
                  <a:pt x="58" y="17"/>
                  <a:pt x="58" y="17"/>
                  <a:pt x="58" y="17"/>
                </a:cubicBezTo>
                <a:cubicBezTo>
                  <a:pt x="30" y="28"/>
                  <a:pt x="30" y="28"/>
                  <a:pt x="30" y="28"/>
                </a:cubicBezTo>
                <a:cubicBezTo>
                  <a:pt x="29" y="29"/>
                  <a:pt x="28" y="30"/>
                  <a:pt x="28" y="31"/>
                </a:cubicBezTo>
                <a:cubicBezTo>
                  <a:pt x="28" y="32"/>
                  <a:pt x="28" y="34"/>
                  <a:pt x="29" y="35"/>
                </a:cubicBezTo>
                <a:cubicBezTo>
                  <a:pt x="37" y="43"/>
                  <a:pt x="37" y="43"/>
                  <a:pt x="37" y="43"/>
                </a:cubicBezTo>
                <a:cubicBezTo>
                  <a:pt x="1" y="90"/>
                  <a:pt x="1" y="90"/>
                  <a:pt x="1" y="90"/>
                </a:cubicBezTo>
                <a:cubicBezTo>
                  <a:pt x="0" y="91"/>
                  <a:pt x="0" y="93"/>
                  <a:pt x="1" y="95"/>
                </a:cubicBezTo>
                <a:cubicBezTo>
                  <a:pt x="2" y="96"/>
                  <a:pt x="3" y="96"/>
                  <a:pt x="4" y="96"/>
                </a:cubicBezTo>
                <a:cubicBezTo>
                  <a:pt x="5" y="96"/>
                  <a:pt x="6" y="96"/>
                  <a:pt x="6" y="95"/>
                </a:cubicBezTo>
                <a:cubicBezTo>
                  <a:pt x="53" y="59"/>
                  <a:pt x="53" y="59"/>
                  <a:pt x="53" y="59"/>
                </a:cubicBezTo>
                <a:cubicBezTo>
                  <a:pt x="61" y="67"/>
                  <a:pt x="61" y="67"/>
                  <a:pt x="61" y="67"/>
                </a:cubicBezTo>
                <a:cubicBezTo>
                  <a:pt x="62" y="68"/>
                  <a:pt x="63" y="68"/>
                  <a:pt x="64" y="68"/>
                </a:cubicBezTo>
                <a:cubicBezTo>
                  <a:pt x="64" y="68"/>
                  <a:pt x="64" y="68"/>
                  <a:pt x="65" y="68"/>
                </a:cubicBezTo>
                <a:cubicBezTo>
                  <a:pt x="66" y="68"/>
                  <a:pt x="67" y="67"/>
                  <a:pt x="68" y="66"/>
                </a:cubicBezTo>
                <a:cubicBezTo>
                  <a:pt x="79" y="38"/>
                  <a:pt x="79" y="38"/>
                  <a:pt x="79" y="38"/>
                </a:cubicBezTo>
                <a:cubicBezTo>
                  <a:pt x="94" y="27"/>
                  <a:pt x="94" y="27"/>
                  <a:pt x="94" y="27"/>
                </a:cubicBezTo>
                <a:cubicBezTo>
                  <a:pt x="95" y="27"/>
                  <a:pt x="96" y="26"/>
                  <a:pt x="96" y="24"/>
                </a:cubicBezTo>
                <a:cubicBezTo>
                  <a:pt x="96" y="23"/>
                  <a:pt x="96" y="22"/>
                  <a:pt x="95" y="21"/>
                </a:cubicBezTo>
                <a:close/>
                <a:moveTo>
                  <a:pt x="26" y="70"/>
                </a:moveTo>
                <a:cubicBezTo>
                  <a:pt x="43" y="48"/>
                  <a:pt x="43" y="48"/>
                  <a:pt x="43" y="48"/>
                </a:cubicBezTo>
                <a:cubicBezTo>
                  <a:pt x="48" y="53"/>
                  <a:pt x="48" y="53"/>
                  <a:pt x="48" y="53"/>
                </a:cubicBezTo>
                <a:lnTo>
                  <a:pt x="26" y="70"/>
                </a:lnTo>
                <a:close/>
                <a:moveTo>
                  <a:pt x="74" y="33"/>
                </a:moveTo>
                <a:cubicBezTo>
                  <a:pt x="73" y="33"/>
                  <a:pt x="73" y="34"/>
                  <a:pt x="72" y="34"/>
                </a:cubicBezTo>
                <a:cubicBezTo>
                  <a:pt x="63" y="57"/>
                  <a:pt x="63" y="57"/>
                  <a:pt x="63" y="57"/>
                </a:cubicBezTo>
                <a:cubicBezTo>
                  <a:pt x="39" y="33"/>
                  <a:pt x="39" y="33"/>
                  <a:pt x="39" y="33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4"/>
                  <a:pt x="63" y="23"/>
                  <a:pt x="63" y="22"/>
                </a:cubicBezTo>
                <a:cubicBezTo>
                  <a:pt x="72" y="10"/>
                  <a:pt x="72" y="10"/>
                  <a:pt x="72" y="10"/>
                </a:cubicBezTo>
                <a:cubicBezTo>
                  <a:pt x="86" y="24"/>
                  <a:pt x="86" y="24"/>
                  <a:pt x="86" y="24"/>
                </a:cubicBezTo>
                <a:lnTo>
                  <a:pt x="7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64506" y="4766368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799831" y="2558663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290093" y="4766368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630777" y="2558663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27000" dir="10800000">
              <a:prstClr val="black">
                <a:alpha val="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2" name="Freeform 36"/>
          <p:cNvSpPr>
            <a:spLocks noEditPoints="1"/>
          </p:cNvSpPr>
          <p:nvPr/>
        </p:nvSpPr>
        <p:spPr bwMode="auto">
          <a:xfrm>
            <a:off x="7993624" y="2730889"/>
            <a:ext cx="336550" cy="338138"/>
          </a:xfrm>
          <a:custGeom>
            <a:avLst/>
            <a:gdLst>
              <a:gd name="T0" fmla="*/ 88 w 96"/>
              <a:gd name="T1" fmla="*/ 73 h 96"/>
              <a:gd name="T2" fmla="*/ 88 w 96"/>
              <a:gd name="T3" fmla="*/ 56 h 96"/>
              <a:gd name="T4" fmla="*/ 76 w 96"/>
              <a:gd name="T5" fmla="*/ 44 h 96"/>
              <a:gd name="T6" fmla="*/ 52 w 96"/>
              <a:gd name="T7" fmla="*/ 44 h 96"/>
              <a:gd name="T8" fmla="*/ 52 w 96"/>
              <a:gd name="T9" fmla="*/ 23 h 96"/>
              <a:gd name="T10" fmla="*/ 60 w 96"/>
              <a:gd name="T11" fmla="*/ 12 h 96"/>
              <a:gd name="T12" fmla="*/ 48 w 96"/>
              <a:gd name="T13" fmla="*/ 0 h 96"/>
              <a:gd name="T14" fmla="*/ 36 w 96"/>
              <a:gd name="T15" fmla="*/ 12 h 96"/>
              <a:gd name="T16" fmla="*/ 44 w 96"/>
              <a:gd name="T17" fmla="*/ 23 h 96"/>
              <a:gd name="T18" fmla="*/ 44 w 96"/>
              <a:gd name="T19" fmla="*/ 44 h 96"/>
              <a:gd name="T20" fmla="*/ 20 w 96"/>
              <a:gd name="T21" fmla="*/ 44 h 96"/>
              <a:gd name="T22" fmla="*/ 8 w 96"/>
              <a:gd name="T23" fmla="*/ 56 h 96"/>
              <a:gd name="T24" fmla="*/ 8 w 96"/>
              <a:gd name="T25" fmla="*/ 73 h 96"/>
              <a:gd name="T26" fmla="*/ 0 w 96"/>
              <a:gd name="T27" fmla="*/ 84 h 96"/>
              <a:gd name="T28" fmla="*/ 12 w 96"/>
              <a:gd name="T29" fmla="*/ 96 h 96"/>
              <a:gd name="T30" fmla="*/ 24 w 96"/>
              <a:gd name="T31" fmla="*/ 84 h 96"/>
              <a:gd name="T32" fmla="*/ 16 w 96"/>
              <a:gd name="T33" fmla="*/ 73 h 96"/>
              <a:gd name="T34" fmla="*/ 16 w 96"/>
              <a:gd name="T35" fmla="*/ 56 h 96"/>
              <a:gd name="T36" fmla="*/ 20 w 96"/>
              <a:gd name="T37" fmla="*/ 52 h 96"/>
              <a:gd name="T38" fmla="*/ 44 w 96"/>
              <a:gd name="T39" fmla="*/ 52 h 96"/>
              <a:gd name="T40" fmla="*/ 44 w 96"/>
              <a:gd name="T41" fmla="*/ 73 h 96"/>
              <a:gd name="T42" fmla="*/ 36 w 96"/>
              <a:gd name="T43" fmla="*/ 84 h 96"/>
              <a:gd name="T44" fmla="*/ 48 w 96"/>
              <a:gd name="T45" fmla="*/ 96 h 96"/>
              <a:gd name="T46" fmla="*/ 60 w 96"/>
              <a:gd name="T47" fmla="*/ 84 h 96"/>
              <a:gd name="T48" fmla="*/ 52 w 96"/>
              <a:gd name="T49" fmla="*/ 73 h 96"/>
              <a:gd name="T50" fmla="*/ 52 w 96"/>
              <a:gd name="T51" fmla="*/ 52 h 96"/>
              <a:gd name="T52" fmla="*/ 76 w 96"/>
              <a:gd name="T53" fmla="*/ 52 h 96"/>
              <a:gd name="T54" fmla="*/ 80 w 96"/>
              <a:gd name="T55" fmla="*/ 56 h 96"/>
              <a:gd name="T56" fmla="*/ 80 w 96"/>
              <a:gd name="T57" fmla="*/ 73 h 96"/>
              <a:gd name="T58" fmla="*/ 72 w 96"/>
              <a:gd name="T59" fmla="*/ 84 h 96"/>
              <a:gd name="T60" fmla="*/ 84 w 96"/>
              <a:gd name="T61" fmla="*/ 96 h 96"/>
              <a:gd name="T62" fmla="*/ 96 w 96"/>
              <a:gd name="T63" fmla="*/ 84 h 96"/>
              <a:gd name="T64" fmla="*/ 88 w 96"/>
              <a:gd name="T65" fmla="*/ 73 h 96"/>
              <a:gd name="T66" fmla="*/ 12 w 96"/>
              <a:gd name="T67" fmla="*/ 88 h 96"/>
              <a:gd name="T68" fmla="*/ 8 w 96"/>
              <a:gd name="T69" fmla="*/ 84 h 96"/>
              <a:gd name="T70" fmla="*/ 12 w 96"/>
              <a:gd name="T71" fmla="*/ 80 h 96"/>
              <a:gd name="T72" fmla="*/ 16 w 96"/>
              <a:gd name="T73" fmla="*/ 84 h 96"/>
              <a:gd name="T74" fmla="*/ 12 w 96"/>
              <a:gd name="T75" fmla="*/ 88 h 96"/>
              <a:gd name="T76" fmla="*/ 48 w 96"/>
              <a:gd name="T77" fmla="*/ 8 h 96"/>
              <a:gd name="T78" fmla="*/ 52 w 96"/>
              <a:gd name="T79" fmla="*/ 12 h 96"/>
              <a:gd name="T80" fmla="*/ 48 w 96"/>
              <a:gd name="T81" fmla="*/ 16 h 96"/>
              <a:gd name="T82" fmla="*/ 44 w 96"/>
              <a:gd name="T83" fmla="*/ 12 h 96"/>
              <a:gd name="T84" fmla="*/ 48 w 96"/>
              <a:gd name="T85" fmla="*/ 8 h 96"/>
              <a:gd name="T86" fmla="*/ 48 w 96"/>
              <a:gd name="T87" fmla="*/ 88 h 96"/>
              <a:gd name="T88" fmla="*/ 44 w 96"/>
              <a:gd name="T89" fmla="*/ 84 h 96"/>
              <a:gd name="T90" fmla="*/ 48 w 96"/>
              <a:gd name="T91" fmla="*/ 80 h 96"/>
              <a:gd name="T92" fmla="*/ 52 w 96"/>
              <a:gd name="T93" fmla="*/ 84 h 96"/>
              <a:gd name="T94" fmla="*/ 48 w 96"/>
              <a:gd name="T95" fmla="*/ 88 h 96"/>
              <a:gd name="T96" fmla="*/ 84 w 96"/>
              <a:gd name="T97" fmla="*/ 88 h 96"/>
              <a:gd name="T98" fmla="*/ 80 w 96"/>
              <a:gd name="T99" fmla="*/ 84 h 96"/>
              <a:gd name="T100" fmla="*/ 84 w 96"/>
              <a:gd name="T101" fmla="*/ 80 h 96"/>
              <a:gd name="T102" fmla="*/ 88 w 96"/>
              <a:gd name="T103" fmla="*/ 84 h 96"/>
              <a:gd name="T104" fmla="*/ 84 w 96"/>
              <a:gd name="T105" fmla="*/ 8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6" h="96">
                <a:moveTo>
                  <a:pt x="88" y="73"/>
                </a:moveTo>
                <a:cubicBezTo>
                  <a:pt x="88" y="56"/>
                  <a:pt x="88" y="56"/>
                  <a:pt x="88" y="56"/>
                </a:cubicBezTo>
                <a:cubicBezTo>
                  <a:pt x="88" y="49"/>
                  <a:pt x="83" y="44"/>
                  <a:pt x="76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2" y="23"/>
                  <a:pt x="52" y="23"/>
                  <a:pt x="52" y="23"/>
                </a:cubicBezTo>
                <a:cubicBezTo>
                  <a:pt x="57" y="22"/>
                  <a:pt x="60" y="17"/>
                  <a:pt x="60" y="12"/>
                </a:cubicBezTo>
                <a:cubicBezTo>
                  <a:pt x="60" y="5"/>
                  <a:pt x="55" y="0"/>
                  <a:pt x="48" y="0"/>
                </a:cubicBezTo>
                <a:cubicBezTo>
                  <a:pt x="41" y="0"/>
                  <a:pt x="36" y="5"/>
                  <a:pt x="36" y="12"/>
                </a:cubicBezTo>
                <a:cubicBezTo>
                  <a:pt x="36" y="17"/>
                  <a:pt x="39" y="22"/>
                  <a:pt x="44" y="23"/>
                </a:cubicBezTo>
                <a:cubicBezTo>
                  <a:pt x="44" y="44"/>
                  <a:pt x="44" y="44"/>
                  <a:pt x="44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13" y="44"/>
                  <a:pt x="8" y="49"/>
                  <a:pt x="8" y="56"/>
                </a:cubicBezTo>
                <a:cubicBezTo>
                  <a:pt x="8" y="73"/>
                  <a:pt x="8" y="73"/>
                  <a:pt x="8" y="73"/>
                </a:cubicBezTo>
                <a:cubicBezTo>
                  <a:pt x="3" y="74"/>
                  <a:pt x="0" y="79"/>
                  <a:pt x="0" y="84"/>
                </a:cubicBezTo>
                <a:cubicBezTo>
                  <a:pt x="0" y="91"/>
                  <a:pt x="5" y="96"/>
                  <a:pt x="12" y="96"/>
                </a:cubicBezTo>
                <a:cubicBezTo>
                  <a:pt x="19" y="96"/>
                  <a:pt x="24" y="91"/>
                  <a:pt x="24" y="84"/>
                </a:cubicBezTo>
                <a:cubicBezTo>
                  <a:pt x="24" y="79"/>
                  <a:pt x="21" y="74"/>
                  <a:pt x="16" y="73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4"/>
                  <a:pt x="18" y="52"/>
                  <a:pt x="20" y="52"/>
                </a:cubicBezTo>
                <a:cubicBezTo>
                  <a:pt x="44" y="52"/>
                  <a:pt x="44" y="52"/>
                  <a:pt x="44" y="52"/>
                </a:cubicBezTo>
                <a:cubicBezTo>
                  <a:pt x="44" y="73"/>
                  <a:pt x="44" y="73"/>
                  <a:pt x="44" y="73"/>
                </a:cubicBezTo>
                <a:cubicBezTo>
                  <a:pt x="39" y="74"/>
                  <a:pt x="36" y="79"/>
                  <a:pt x="36" y="84"/>
                </a:cubicBezTo>
                <a:cubicBezTo>
                  <a:pt x="36" y="91"/>
                  <a:pt x="41" y="96"/>
                  <a:pt x="48" y="96"/>
                </a:cubicBezTo>
                <a:cubicBezTo>
                  <a:pt x="55" y="96"/>
                  <a:pt x="60" y="91"/>
                  <a:pt x="60" y="84"/>
                </a:cubicBezTo>
                <a:cubicBezTo>
                  <a:pt x="60" y="79"/>
                  <a:pt x="57" y="74"/>
                  <a:pt x="52" y="73"/>
                </a:cubicBezTo>
                <a:cubicBezTo>
                  <a:pt x="52" y="52"/>
                  <a:pt x="52" y="52"/>
                  <a:pt x="52" y="52"/>
                </a:cubicBezTo>
                <a:cubicBezTo>
                  <a:pt x="76" y="52"/>
                  <a:pt x="76" y="52"/>
                  <a:pt x="76" y="52"/>
                </a:cubicBezTo>
                <a:cubicBezTo>
                  <a:pt x="78" y="52"/>
                  <a:pt x="80" y="54"/>
                  <a:pt x="80" y="56"/>
                </a:cubicBezTo>
                <a:cubicBezTo>
                  <a:pt x="80" y="73"/>
                  <a:pt x="80" y="73"/>
                  <a:pt x="80" y="73"/>
                </a:cubicBezTo>
                <a:cubicBezTo>
                  <a:pt x="75" y="74"/>
                  <a:pt x="72" y="79"/>
                  <a:pt x="72" y="84"/>
                </a:cubicBezTo>
                <a:cubicBezTo>
                  <a:pt x="72" y="91"/>
                  <a:pt x="77" y="96"/>
                  <a:pt x="84" y="96"/>
                </a:cubicBezTo>
                <a:cubicBezTo>
                  <a:pt x="91" y="96"/>
                  <a:pt x="96" y="91"/>
                  <a:pt x="96" y="84"/>
                </a:cubicBezTo>
                <a:cubicBezTo>
                  <a:pt x="96" y="79"/>
                  <a:pt x="93" y="74"/>
                  <a:pt x="88" y="73"/>
                </a:cubicBezTo>
                <a:close/>
                <a:moveTo>
                  <a:pt x="12" y="88"/>
                </a:moveTo>
                <a:cubicBezTo>
                  <a:pt x="10" y="88"/>
                  <a:pt x="8" y="86"/>
                  <a:pt x="8" y="84"/>
                </a:cubicBezTo>
                <a:cubicBezTo>
                  <a:pt x="8" y="82"/>
                  <a:pt x="10" y="80"/>
                  <a:pt x="12" y="80"/>
                </a:cubicBezTo>
                <a:cubicBezTo>
                  <a:pt x="14" y="80"/>
                  <a:pt x="16" y="82"/>
                  <a:pt x="16" y="84"/>
                </a:cubicBezTo>
                <a:cubicBezTo>
                  <a:pt x="16" y="86"/>
                  <a:pt x="14" y="88"/>
                  <a:pt x="12" y="88"/>
                </a:cubicBezTo>
                <a:close/>
                <a:moveTo>
                  <a:pt x="48" y="8"/>
                </a:moveTo>
                <a:cubicBezTo>
                  <a:pt x="50" y="8"/>
                  <a:pt x="52" y="10"/>
                  <a:pt x="52" y="12"/>
                </a:cubicBezTo>
                <a:cubicBezTo>
                  <a:pt x="52" y="14"/>
                  <a:pt x="50" y="16"/>
                  <a:pt x="48" y="16"/>
                </a:cubicBezTo>
                <a:cubicBezTo>
                  <a:pt x="46" y="16"/>
                  <a:pt x="44" y="14"/>
                  <a:pt x="44" y="12"/>
                </a:cubicBezTo>
                <a:cubicBezTo>
                  <a:pt x="44" y="10"/>
                  <a:pt x="46" y="8"/>
                  <a:pt x="48" y="8"/>
                </a:cubicBezTo>
                <a:close/>
                <a:moveTo>
                  <a:pt x="48" y="88"/>
                </a:moveTo>
                <a:cubicBezTo>
                  <a:pt x="46" y="88"/>
                  <a:pt x="44" y="86"/>
                  <a:pt x="44" y="84"/>
                </a:cubicBezTo>
                <a:cubicBezTo>
                  <a:pt x="44" y="82"/>
                  <a:pt x="46" y="80"/>
                  <a:pt x="48" y="80"/>
                </a:cubicBezTo>
                <a:cubicBezTo>
                  <a:pt x="50" y="80"/>
                  <a:pt x="52" y="82"/>
                  <a:pt x="52" y="84"/>
                </a:cubicBezTo>
                <a:cubicBezTo>
                  <a:pt x="52" y="86"/>
                  <a:pt x="50" y="88"/>
                  <a:pt x="48" y="88"/>
                </a:cubicBezTo>
                <a:close/>
                <a:moveTo>
                  <a:pt x="84" y="88"/>
                </a:moveTo>
                <a:cubicBezTo>
                  <a:pt x="82" y="88"/>
                  <a:pt x="80" y="86"/>
                  <a:pt x="80" y="84"/>
                </a:cubicBezTo>
                <a:cubicBezTo>
                  <a:pt x="80" y="82"/>
                  <a:pt x="82" y="80"/>
                  <a:pt x="84" y="80"/>
                </a:cubicBezTo>
                <a:cubicBezTo>
                  <a:pt x="86" y="80"/>
                  <a:pt x="88" y="82"/>
                  <a:pt x="88" y="84"/>
                </a:cubicBezTo>
                <a:cubicBezTo>
                  <a:pt x="88" y="86"/>
                  <a:pt x="86" y="88"/>
                  <a:pt x="84" y="8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20"/>
          <p:cNvSpPr>
            <a:spLocks noEditPoints="1"/>
          </p:cNvSpPr>
          <p:nvPr/>
        </p:nvSpPr>
        <p:spPr bwMode="auto">
          <a:xfrm>
            <a:off x="3777294" y="2766268"/>
            <a:ext cx="336550" cy="282575"/>
          </a:xfrm>
          <a:custGeom>
            <a:avLst/>
            <a:gdLst>
              <a:gd name="T0" fmla="*/ 94 w 96"/>
              <a:gd name="T1" fmla="*/ 1 h 80"/>
              <a:gd name="T2" fmla="*/ 91 w 96"/>
              <a:gd name="T3" fmla="*/ 0 h 80"/>
              <a:gd name="T4" fmla="*/ 44 w 96"/>
              <a:gd name="T5" fmla="*/ 16 h 80"/>
              <a:gd name="T6" fmla="*/ 44 w 96"/>
              <a:gd name="T7" fmla="*/ 16 h 80"/>
              <a:gd name="T8" fmla="*/ 20 w 96"/>
              <a:gd name="T9" fmla="*/ 16 h 80"/>
              <a:gd name="T10" fmla="*/ 0 w 96"/>
              <a:gd name="T11" fmla="*/ 36 h 80"/>
              <a:gd name="T12" fmla="*/ 19 w 96"/>
              <a:gd name="T13" fmla="*/ 56 h 80"/>
              <a:gd name="T14" fmla="*/ 12 w 96"/>
              <a:gd name="T15" fmla="*/ 75 h 80"/>
              <a:gd name="T16" fmla="*/ 13 w 96"/>
              <a:gd name="T17" fmla="*/ 78 h 80"/>
              <a:gd name="T18" fmla="*/ 16 w 96"/>
              <a:gd name="T19" fmla="*/ 80 h 80"/>
              <a:gd name="T20" fmla="*/ 32 w 96"/>
              <a:gd name="T21" fmla="*/ 80 h 80"/>
              <a:gd name="T22" fmla="*/ 36 w 96"/>
              <a:gd name="T23" fmla="*/ 77 h 80"/>
              <a:gd name="T24" fmla="*/ 43 w 96"/>
              <a:gd name="T25" fmla="*/ 56 h 80"/>
              <a:gd name="T26" fmla="*/ 44 w 96"/>
              <a:gd name="T27" fmla="*/ 56 h 80"/>
              <a:gd name="T28" fmla="*/ 91 w 96"/>
              <a:gd name="T29" fmla="*/ 72 h 80"/>
              <a:gd name="T30" fmla="*/ 92 w 96"/>
              <a:gd name="T31" fmla="*/ 72 h 80"/>
              <a:gd name="T32" fmla="*/ 94 w 96"/>
              <a:gd name="T33" fmla="*/ 71 h 80"/>
              <a:gd name="T34" fmla="*/ 96 w 96"/>
              <a:gd name="T35" fmla="*/ 68 h 80"/>
              <a:gd name="T36" fmla="*/ 96 w 96"/>
              <a:gd name="T37" fmla="*/ 4 h 80"/>
              <a:gd name="T38" fmla="*/ 94 w 96"/>
              <a:gd name="T39" fmla="*/ 1 h 80"/>
              <a:gd name="T40" fmla="*/ 8 w 96"/>
              <a:gd name="T41" fmla="*/ 36 h 80"/>
              <a:gd name="T42" fmla="*/ 20 w 96"/>
              <a:gd name="T43" fmla="*/ 24 h 80"/>
              <a:gd name="T44" fmla="*/ 40 w 96"/>
              <a:gd name="T45" fmla="*/ 24 h 80"/>
              <a:gd name="T46" fmla="*/ 40 w 96"/>
              <a:gd name="T47" fmla="*/ 48 h 80"/>
              <a:gd name="T48" fmla="*/ 24 w 96"/>
              <a:gd name="T49" fmla="*/ 48 h 80"/>
              <a:gd name="T50" fmla="*/ 20 w 96"/>
              <a:gd name="T51" fmla="*/ 48 h 80"/>
              <a:gd name="T52" fmla="*/ 8 w 96"/>
              <a:gd name="T53" fmla="*/ 36 h 80"/>
              <a:gd name="T54" fmla="*/ 29 w 96"/>
              <a:gd name="T55" fmla="*/ 72 h 80"/>
              <a:gd name="T56" fmla="*/ 22 w 96"/>
              <a:gd name="T57" fmla="*/ 72 h 80"/>
              <a:gd name="T58" fmla="*/ 27 w 96"/>
              <a:gd name="T59" fmla="*/ 56 h 80"/>
              <a:gd name="T60" fmla="*/ 34 w 96"/>
              <a:gd name="T61" fmla="*/ 56 h 80"/>
              <a:gd name="T62" fmla="*/ 29 w 96"/>
              <a:gd name="T63" fmla="*/ 72 h 80"/>
              <a:gd name="T64" fmla="*/ 88 w 96"/>
              <a:gd name="T65" fmla="*/ 62 h 80"/>
              <a:gd name="T66" fmla="*/ 48 w 96"/>
              <a:gd name="T67" fmla="*/ 49 h 80"/>
              <a:gd name="T68" fmla="*/ 48 w 96"/>
              <a:gd name="T69" fmla="*/ 23 h 80"/>
              <a:gd name="T70" fmla="*/ 88 w 96"/>
              <a:gd name="T71" fmla="*/ 10 h 80"/>
              <a:gd name="T72" fmla="*/ 88 w 96"/>
              <a:gd name="T73" fmla="*/ 6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" h="80">
                <a:moveTo>
                  <a:pt x="94" y="1"/>
                </a:moveTo>
                <a:cubicBezTo>
                  <a:pt x="93" y="0"/>
                  <a:pt x="92" y="0"/>
                  <a:pt x="91" y="0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9" y="16"/>
                  <a:pt x="0" y="25"/>
                  <a:pt x="0" y="36"/>
                </a:cubicBezTo>
                <a:cubicBezTo>
                  <a:pt x="0" y="47"/>
                  <a:pt x="8" y="55"/>
                  <a:pt x="19" y="56"/>
                </a:cubicBezTo>
                <a:cubicBezTo>
                  <a:pt x="12" y="75"/>
                  <a:pt x="12" y="75"/>
                  <a:pt x="12" y="75"/>
                </a:cubicBezTo>
                <a:cubicBezTo>
                  <a:pt x="12" y="76"/>
                  <a:pt x="12" y="77"/>
                  <a:pt x="13" y="78"/>
                </a:cubicBezTo>
                <a:cubicBezTo>
                  <a:pt x="14" y="79"/>
                  <a:pt x="15" y="80"/>
                  <a:pt x="16" y="80"/>
                </a:cubicBezTo>
                <a:cubicBezTo>
                  <a:pt x="32" y="80"/>
                  <a:pt x="32" y="80"/>
                  <a:pt x="32" y="80"/>
                </a:cubicBezTo>
                <a:cubicBezTo>
                  <a:pt x="34" y="80"/>
                  <a:pt x="35" y="79"/>
                  <a:pt x="36" y="77"/>
                </a:cubicBezTo>
                <a:cubicBezTo>
                  <a:pt x="43" y="56"/>
                  <a:pt x="43" y="56"/>
                  <a:pt x="43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91" y="72"/>
                  <a:pt x="91" y="72"/>
                  <a:pt x="91" y="72"/>
                </a:cubicBezTo>
                <a:cubicBezTo>
                  <a:pt x="91" y="72"/>
                  <a:pt x="92" y="72"/>
                  <a:pt x="92" y="72"/>
                </a:cubicBezTo>
                <a:cubicBezTo>
                  <a:pt x="93" y="72"/>
                  <a:pt x="94" y="72"/>
                  <a:pt x="94" y="71"/>
                </a:cubicBezTo>
                <a:cubicBezTo>
                  <a:pt x="95" y="70"/>
                  <a:pt x="96" y="69"/>
                  <a:pt x="96" y="68"/>
                </a:cubicBezTo>
                <a:cubicBezTo>
                  <a:pt x="96" y="4"/>
                  <a:pt x="96" y="4"/>
                  <a:pt x="96" y="4"/>
                </a:cubicBezTo>
                <a:cubicBezTo>
                  <a:pt x="96" y="3"/>
                  <a:pt x="95" y="2"/>
                  <a:pt x="94" y="1"/>
                </a:cubicBezTo>
                <a:close/>
                <a:moveTo>
                  <a:pt x="8" y="36"/>
                </a:moveTo>
                <a:cubicBezTo>
                  <a:pt x="8" y="29"/>
                  <a:pt x="14" y="24"/>
                  <a:pt x="20" y="24"/>
                </a:cubicBezTo>
                <a:cubicBezTo>
                  <a:pt x="40" y="24"/>
                  <a:pt x="40" y="24"/>
                  <a:pt x="40" y="24"/>
                </a:cubicBezTo>
                <a:cubicBezTo>
                  <a:pt x="40" y="48"/>
                  <a:pt x="40" y="48"/>
                  <a:pt x="40" y="48"/>
                </a:cubicBezTo>
                <a:cubicBezTo>
                  <a:pt x="24" y="48"/>
                  <a:pt x="24" y="48"/>
                  <a:pt x="24" y="48"/>
                </a:cubicBezTo>
                <a:cubicBezTo>
                  <a:pt x="20" y="48"/>
                  <a:pt x="20" y="48"/>
                  <a:pt x="20" y="48"/>
                </a:cubicBezTo>
                <a:cubicBezTo>
                  <a:pt x="13" y="48"/>
                  <a:pt x="8" y="43"/>
                  <a:pt x="8" y="36"/>
                </a:cubicBezTo>
                <a:close/>
                <a:moveTo>
                  <a:pt x="29" y="72"/>
                </a:moveTo>
                <a:cubicBezTo>
                  <a:pt x="22" y="72"/>
                  <a:pt x="22" y="72"/>
                  <a:pt x="22" y="72"/>
                </a:cubicBezTo>
                <a:cubicBezTo>
                  <a:pt x="27" y="56"/>
                  <a:pt x="27" y="56"/>
                  <a:pt x="27" y="56"/>
                </a:cubicBezTo>
                <a:cubicBezTo>
                  <a:pt x="34" y="56"/>
                  <a:pt x="34" y="56"/>
                  <a:pt x="34" y="56"/>
                </a:cubicBezTo>
                <a:lnTo>
                  <a:pt x="29" y="72"/>
                </a:lnTo>
                <a:close/>
                <a:moveTo>
                  <a:pt x="88" y="62"/>
                </a:moveTo>
                <a:cubicBezTo>
                  <a:pt x="48" y="49"/>
                  <a:pt x="48" y="49"/>
                  <a:pt x="48" y="49"/>
                </a:cubicBezTo>
                <a:cubicBezTo>
                  <a:pt x="48" y="23"/>
                  <a:pt x="48" y="23"/>
                  <a:pt x="48" y="23"/>
                </a:cubicBezTo>
                <a:cubicBezTo>
                  <a:pt x="88" y="10"/>
                  <a:pt x="88" y="10"/>
                  <a:pt x="88" y="10"/>
                </a:cubicBezTo>
                <a:lnTo>
                  <a:pt x="88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85"/>
          <p:cNvSpPr>
            <a:spLocks noEditPoints="1"/>
          </p:cNvSpPr>
          <p:nvPr/>
        </p:nvSpPr>
        <p:spPr bwMode="auto">
          <a:xfrm>
            <a:off x="7247029" y="4989329"/>
            <a:ext cx="338138" cy="338138"/>
          </a:xfrm>
          <a:custGeom>
            <a:avLst/>
            <a:gdLst>
              <a:gd name="T0" fmla="*/ 95 w 97"/>
              <a:gd name="T1" fmla="*/ 22 h 96"/>
              <a:gd name="T2" fmla="*/ 79 w 97"/>
              <a:gd name="T3" fmla="*/ 2 h 96"/>
              <a:gd name="T4" fmla="*/ 76 w 97"/>
              <a:gd name="T5" fmla="*/ 0 h 96"/>
              <a:gd name="T6" fmla="*/ 4 w 97"/>
              <a:gd name="T7" fmla="*/ 0 h 96"/>
              <a:gd name="T8" fmla="*/ 1 w 97"/>
              <a:gd name="T9" fmla="*/ 2 h 96"/>
              <a:gd name="T10" fmla="*/ 1 w 97"/>
              <a:gd name="T11" fmla="*/ 6 h 96"/>
              <a:gd name="T12" fmla="*/ 11 w 97"/>
              <a:gd name="T13" fmla="*/ 24 h 96"/>
              <a:gd name="T14" fmla="*/ 1 w 97"/>
              <a:gd name="T15" fmla="*/ 42 h 96"/>
              <a:gd name="T16" fmla="*/ 1 w 97"/>
              <a:gd name="T17" fmla="*/ 46 h 96"/>
              <a:gd name="T18" fmla="*/ 4 w 97"/>
              <a:gd name="T19" fmla="*/ 48 h 96"/>
              <a:gd name="T20" fmla="*/ 36 w 97"/>
              <a:gd name="T21" fmla="*/ 48 h 96"/>
              <a:gd name="T22" fmla="*/ 36 w 97"/>
              <a:gd name="T23" fmla="*/ 92 h 96"/>
              <a:gd name="T24" fmla="*/ 40 w 97"/>
              <a:gd name="T25" fmla="*/ 96 h 96"/>
              <a:gd name="T26" fmla="*/ 52 w 97"/>
              <a:gd name="T27" fmla="*/ 96 h 96"/>
              <a:gd name="T28" fmla="*/ 56 w 97"/>
              <a:gd name="T29" fmla="*/ 92 h 96"/>
              <a:gd name="T30" fmla="*/ 56 w 97"/>
              <a:gd name="T31" fmla="*/ 48 h 96"/>
              <a:gd name="T32" fmla="*/ 76 w 97"/>
              <a:gd name="T33" fmla="*/ 48 h 96"/>
              <a:gd name="T34" fmla="*/ 79 w 97"/>
              <a:gd name="T35" fmla="*/ 46 h 96"/>
              <a:gd name="T36" fmla="*/ 95 w 97"/>
              <a:gd name="T37" fmla="*/ 26 h 96"/>
              <a:gd name="T38" fmla="*/ 95 w 97"/>
              <a:gd name="T39" fmla="*/ 22 h 96"/>
              <a:gd name="T40" fmla="*/ 48 w 97"/>
              <a:gd name="T41" fmla="*/ 88 h 96"/>
              <a:gd name="T42" fmla="*/ 44 w 97"/>
              <a:gd name="T43" fmla="*/ 88 h 96"/>
              <a:gd name="T44" fmla="*/ 44 w 97"/>
              <a:gd name="T45" fmla="*/ 48 h 96"/>
              <a:gd name="T46" fmla="*/ 48 w 97"/>
              <a:gd name="T47" fmla="*/ 48 h 96"/>
              <a:gd name="T48" fmla="*/ 48 w 97"/>
              <a:gd name="T49" fmla="*/ 88 h 96"/>
              <a:gd name="T50" fmla="*/ 75 w 97"/>
              <a:gd name="T51" fmla="*/ 40 h 96"/>
              <a:gd name="T52" fmla="*/ 52 w 97"/>
              <a:gd name="T53" fmla="*/ 40 h 96"/>
              <a:gd name="T54" fmla="*/ 40 w 97"/>
              <a:gd name="T55" fmla="*/ 40 h 96"/>
              <a:gd name="T56" fmla="*/ 11 w 97"/>
              <a:gd name="T57" fmla="*/ 40 h 96"/>
              <a:gd name="T58" fmla="*/ 20 w 97"/>
              <a:gd name="T59" fmla="*/ 26 h 96"/>
              <a:gd name="T60" fmla="*/ 20 w 97"/>
              <a:gd name="T61" fmla="*/ 22 h 96"/>
              <a:gd name="T62" fmla="*/ 11 w 97"/>
              <a:gd name="T63" fmla="*/ 8 h 96"/>
              <a:gd name="T64" fmla="*/ 75 w 97"/>
              <a:gd name="T65" fmla="*/ 8 h 96"/>
              <a:gd name="T66" fmla="*/ 87 w 97"/>
              <a:gd name="T67" fmla="*/ 24 h 96"/>
              <a:gd name="T68" fmla="*/ 75 w 97"/>
              <a:gd name="T69" fmla="*/ 4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7" h="96">
                <a:moveTo>
                  <a:pt x="95" y="22"/>
                </a:moveTo>
                <a:cubicBezTo>
                  <a:pt x="79" y="2"/>
                  <a:pt x="79" y="2"/>
                  <a:pt x="79" y="2"/>
                </a:cubicBezTo>
                <a:cubicBezTo>
                  <a:pt x="79" y="0"/>
                  <a:pt x="77" y="0"/>
                  <a:pt x="76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1" y="1"/>
                  <a:pt x="1" y="2"/>
                </a:cubicBezTo>
                <a:cubicBezTo>
                  <a:pt x="0" y="3"/>
                  <a:pt x="0" y="5"/>
                  <a:pt x="1" y="6"/>
                </a:cubicBezTo>
                <a:cubicBezTo>
                  <a:pt x="11" y="24"/>
                  <a:pt x="11" y="24"/>
                  <a:pt x="11" y="24"/>
                </a:cubicBezTo>
                <a:cubicBezTo>
                  <a:pt x="1" y="42"/>
                  <a:pt x="1" y="42"/>
                  <a:pt x="1" y="42"/>
                </a:cubicBezTo>
                <a:cubicBezTo>
                  <a:pt x="0" y="43"/>
                  <a:pt x="0" y="45"/>
                  <a:pt x="1" y="46"/>
                </a:cubicBezTo>
                <a:cubicBezTo>
                  <a:pt x="1" y="47"/>
                  <a:pt x="3" y="48"/>
                  <a:pt x="4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94"/>
                  <a:pt x="38" y="96"/>
                  <a:pt x="40" y="96"/>
                </a:cubicBezTo>
                <a:cubicBezTo>
                  <a:pt x="52" y="96"/>
                  <a:pt x="52" y="96"/>
                  <a:pt x="52" y="96"/>
                </a:cubicBezTo>
                <a:cubicBezTo>
                  <a:pt x="55" y="96"/>
                  <a:pt x="56" y="94"/>
                  <a:pt x="56" y="92"/>
                </a:cubicBezTo>
                <a:cubicBezTo>
                  <a:pt x="56" y="48"/>
                  <a:pt x="56" y="48"/>
                  <a:pt x="56" y="48"/>
                </a:cubicBezTo>
                <a:cubicBezTo>
                  <a:pt x="76" y="48"/>
                  <a:pt x="76" y="48"/>
                  <a:pt x="76" y="48"/>
                </a:cubicBezTo>
                <a:cubicBezTo>
                  <a:pt x="77" y="48"/>
                  <a:pt x="79" y="48"/>
                  <a:pt x="79" y="46"/>
                </a:cubicBezTo>
                <a:cubicBezTo>
                  <a:pt x="95" y="26"/>
                  <a:pt x="95" y="26"/>
                  <a:pt x="95" y="26"/>
                </a:cubicBezTo>
                <a:cubicBezTo>
                  <a:pt x="97" y="25"/>
                  <a:pt x="97" y="23"/>
                  <a:pt x="95" y="22"/>
                </a:cubicBezTo>
                <a:close/>
                <a:moveTo>
                  <a:pt x="48" y="88"/>
                </a:moveTo>
                <a:cubicBezTo>
                  <a:pt x="44" y="88"/>
                  <a:pt x="44" y="88"/>
                  <a:pt x="44" y="88"/>
                </a:cubicBezTo>
                <a:cubicBezTo>
                  <a:pt x="44" y="48"/>
                  <a:pt x="44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lnTo>
                  <a:pt x="48" y="88"/>
                </a:lnTo>
                <a:close/>
                <a:moveTo>
                  <a:pt x="75" y="40"/>
                </a:moveTo>
                <a:cubicBezTo>
                  <a:pt x="52" y="40"/>
                  <a:pt x="52" y="40"/>
                  <a:pt x="52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20" y="26"/>
                  <a:pt x="20" y="26"/>
                  <a:pt x="20" y="26"/>
                </a:cubicBezTo>
                <a:cubicBezTo>
                  <a:pt x="21" y="25"/>
                  <a:pt x="21" y="23"/>
                  <a:pt x="20" y="22"/>
                </a:cubicBezTo>
                <a:cubicBezTo>
                  <a:pt x="11" y="8"/>
                  <a:pt x="11" y="8"/>
                  <a:pt x="11" y="8"/>
                </a:cubicBezTo>
                <a:cubicBezTo>
                  <a:pt x="75" y="8"/>
                  <a:pt x="75" y="8"/>
                  <a:pt x="75" y="8"/>
                </a:cubicBezTo>
                <a:cubicBezTo>
                  <a:pt x="87" y="24"/>
                  <a:pt x="87" y="24"/>
                  <a:pt x="87" y="24"/>
                </a:cubicBezTo>
                <a:lnTo>
                  <a:pt x="7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04"/>
          <p:cNvSpPr>
            <a:spLocks noEditPoints="1"/>
          </p:cNvSpPr>
          <p:nvPr/>
        </p:nvSpPr>
        <p:spPr bwMode="auto">
          <a:xfrm>
            <a:off x="4507604" y="4942550"/>
            <a:ext cx="307975" cy="341313"/>
          </a:xfrm>
          <a:custGeom>
            <a:avLst/>
            <a:gdLst>
              <a:gd name="T0" fmla="*/ 84 w 88"/>
              <a:gd name="T1" fmla="*/ 39 h 97"/>
              <a:gd name="T2" fmla="*/ 72 w 88"/>
              <a:gd name="T3" fmla="*/ 33 h 97"/>
              <a:gd name="T4" fmla="*/ 71 w 88"/>
              <a:gd name="T5" fmla="*/ 33 h 97"/>
              <a:gd name="T6" fmla="*/ 45 w 88"/>
              <a:gd name="T7" fmla="*/ 36 h 97"/>
              <a:gd name="T8" fmla="*/ 45 w 88"/>
              <a:gd name="T9" fmla="*/ 34 h 97"/>
              <a:gd name="T10" fmla="*/ 26 w 88"/>
              <a:gd name="T11" fmla="*/ 1 h 97"/>
              <a:gd name="T12" fmla="*/ 22 w 88"/>
              <a:gd name="T13" fmla="*/ 2 h 97"/>
              <a:gd name="T14" fmla="*/ 20 w 88"/>
              <a:gd name="T15" fmla="*/ 5 h 97"/>
              <a:gd name="T16" fmla="*/ 20 w 88"/>
              <a:gd name="T17" fmla="*/ 33 h 97"/>
              <a:gd name="T18" fmla="*/ 4 w 88"/>
              <a:gd name="T19" fmla="*/ 33 h 97"/>
              <a:gd name="T20" fmla="*/ 0 w 88"/>
              <a:gd name="T21" fmla="*/ 37 h 97"/>
              <a:gd name="T22" fmla="*/ 0 w 88"/>
              <a:gd name="T23" fmla="*/ 93 h 97"/>
              <a:gd name="T24" fmla="*/ 4 w 88"/>
              <a:gd name="T25" fmla="*/ 97 h 97"/>
              <a:gd name="T26" fmla="*/ 24 w 88"/>
              <a:gd name="T27" fmla="*/ 97 h 97"/>
              <a:gd name="T28" fmla="*/ 28 w 88"/>
              <a:gd name="T29" fmla="*/ 93 h 97"/>
              <a:gd name="T30" fmla="*/ 28 w 88"/>
              <a:gd name="T31" fmla="*/ 92 h 97"/>
              <a:gd name="T32" fmla="*/ 35 w 88"/>
              <a:gd name="T33" fmla="*/ 94 h 97"/>
              <a:gd name="T34" fmla="*/ 69 w 88"/>
              <a:gd name="T35" fmla="*/ 97 h 97"/>
              <a:gd name="T36" fmla="*/ 70 w 88"/>
              <a:gd name="T37" fmla="*/ 97 h 97"/>
              <a:gd name="T38" fmla="*/ 86 w 88"/>
              <a:gd name="T39" fmla="*/ 82 h 97"/>
              <a:gd name="T40" fmla="*/ 88 w 88"/>
              <a:gd name="T41" fmla="*/ 52 h 97"/>
              <a:gd name="T42" fmla="*/ 84 w 88"/>
              <a:gd name="T43" fmla="*/ 39 h 97"/>
              <a:gd name="T44" fmla="*/ 20 w 88"/>
              <a:gd name="T45" fmla="*/ 89 h 97"/>
              <a:gd name="T46" fmla="*/ 8 w 88"/>
              <a:gd name="T47" fmla="*/ 89 h 97"/>
              <a:gd name="T48" fmla="*/ 8 w 88"/>
              <a:gd name="T49" fmla="*/ 41 h 97"/>
              <a:gd name="T50" fmla="*/ 20 w 88"/>
              <a:gd name="T51" fmla="*/ 41 h 97"/>
              <a:gd name="T52" fmla="*/ 20 w 88"/>
              <a:gd name="T53" fmla="*/ 78 h 97"/>
              <a:gd name="T54" fmla="*/ 20 w 88"/>
              <a:gd name="T55" fmla="*/ 89 h 97"/>
              <a:gd name="T56" fmla="*/ 78 w 88"/>
              <a:gd name="T57" fmla="*/ 81 h 97"/>
              <a:gd name="T58" fmla="*/ 70 w 88"/>
              <a:gd name="T59" fmla="*/ 89 h 97"/>
              <a:gd name="T60" fmla="*/ 69 w 88"/>
              <a:gd name="T61" fmla="*/ 89 h 97"/>
              <a:gd name="T62" fmla="*/ 35 w 88"/>
              <a:gd name="T63" fmla="*/ 86 h 97"/>
              <a:gd name="T64" fmla="*/ 28 w 88"/>
              <a:gd name="T65" fmla="*/ 78 h 97"/>
              <a:gd name="T66" fmla="*/ 28 w 88"/>
              <a:gd name="T67" fmla="*/ 37 h 97"/>
              <a:gd name="T68" fmla="*/ 28 w 88"/>
              <a:gd name="T69" fmla="*/ 12 h 97"/>
              <a:gd name="T70" fmla="*/ 37 w 88"/>
              <a:gd name="T71" fmla="*/ 34 h 97"/>
              <a:gd name="T72" fmla="*/ 36 w 88"/>
              <a:gd name="T73" fmla="*/ 41 h 97"/>
              <a:gd name="T74" fmla="*/ 37 w 88"/>
              <a:gd name="T75" fmla="*/ 44 h 97"/>
              <a:gd name="T76" fmla="*/ 40 w 88"/>
              <a:gd name="T77" fmla="*/ 45 h 97"/>
              <a:gd name="T78" fmla="*/ 71 w 88"/>
              <a:gd name="T79" fmla="*/ 43 h 97"/>
              <a:gd name="T80" fmla="*/ 78 w 88"/>
              <a:gd name="T81" fmla="*/ 45 h 97"/>
              <a:gd name="T82" fmla="*/ 80 w 88"/>
              <a:gd name="T83" fmla="*/ 51 h 97"/>
              <a:gd name="T84" fmla="*/ 78 w 88"/>
              <a:gd name="T85" fmla="*/ 81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8" h="97">
                <a:moveTo>
                  <a:pt x="84" y="39"/>
                </a:moveTo>
                <a:cubicBezTo>
                  <a:pt x="81" y="36"/>
                  <a:pt x="77" y="33"/>
                  <a:pt x="72" y="33"/>
                </a:cubicBezTo>
                <a:cubicBezTo>
                  <a:pt x="72" y="33"/>
                  <a:pt x="71" y="33"/>
                  <a:pt x="71" y="33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4"/>
                  <a:pt x="45" y="34"/>
                  <a:pt x="45" y="34"/>
                </a:cubicBezTo>
                <a:cubicBezTo>
                  <a:pt x="47" y="20"/>
                  <a:pt x="39" y="7"/>
                  <a:pt x="26" y="1"/>
                </a:cubicBezTo>
                <a:cubicBezTo>
                  <a:pt x="24" y="0"/>
                  <a:pt x="23" y="1"/>
                  <a:pt x="22" y="2"/>
                </a:cubicBezTo>
                <a:cubicBezTo>
                  <a:pt x="21" y="3"/>
                  <a:pt x="20" y="4"/>
                  <a:pt x="20" y="5"/>
                </a:cubicBezTo>
                <a:cubicBezTo>
                  <a:pt x="20" y="33"/>
                  <a:pt x="20" y="33"/>
                  <a:pt x="20" y="33"/>
                </a:cubicBezTo>
                <a:cubicBezTo>
                  <a:pt x="4" y="33"/>
                  <a:pt x="4" y="33"/>
                  <a:pt x="4" y="33"/>
                </a:cubicBezTo>
                <a:cubicBezTo>
                  <a:pt x="2" y="33"/>
                  <a:pt x="0" y="35"/>
                  <a:pt x="0" y="37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95"/>
                  <a:pt x="2" y="97"/>
                  <a:pt x="4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6" y="97"/>
                  <a:pt x="28" y="95"/>
                  <a:pt x="28" y="93"/>
                </a:cubicBezTo>
                <a:cubicBezTo>
                  <a:pt x="28" y="92"/>
                  <a:pt x="28" y="92"/>
                  <a:pt x="28" y="92"/>
                </a:cubicBezTo>
                <a:cubicBezTo>
                  <a:pt x="30" y="93"/>
                  <a:pt x="32" y="94"/>
                  <a:pt x="35" y="94"/>
                </a:cubicBezTo>
                <a:cubicBezTo>
                  <a:pt x="69" y="97"/>
                  <a:pt x="69" y="97"/>
                  <a:pt x="69" y="97"/>
                </a:cubicBezTo>
                <a:cubicBezTo>
                  <a:pt x="69" y="97"/>
                  <a:pt x="70" y="97"/>
                  <a:pt x="70" y="97"/>
                </a:cubicBezTo>
                <a:cubicBezTo>
                  <a:pt x="78" y="97"/>
                  <a:pt x="85" y="90"/>
                  <a:pt x="86" y="82"/>
                </a:cubicBezTo>
                <a:cubicBezTo>
                  <a:pt x="88" y="52"/>
                  <a:pt x="88" y="52"/>
                  <a:pt x="88" y="52"/>
                </a:cubicBezTo>
                <a:cubicBezTo>
                  <a:pt x="88" y="47"/>
                  <a:pt x="87" y="42"/>
                  <a:pt x="84" y="39"/>
                </a:cubicBezTo>
                <a:close/>
                <a:moveTo>
                  <a:pt x="20" y="89"/>
                </a:moveTo>
                <a:cubicBezTo>
                  <a:pt x="8" y="89"/>
                  <a:pt x="8" y="89"/>
                  <a:pt x="8" y="89"/>
                </a:cubicBezTo>
                <a:cubicBezTo>
                  <a:pt x="8" y="41"/>
                  <a:pt x="8" y="41"/>
                  <a:pt x="8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78"/>
                  <a:pt x="20" y="78"/>
                  <a:pt x="20" y="78"/>
                </a:cubicBezTo>
                <a:lnTo>
                  <a:pt x="20" y="89"/>
                </a:lnTo>
                <a:close/>
                <a:moveTo>
                  <a:pt x="78" y="81"/>
                </a:moveTo>
                <a:cubicBezTo>
                  <a:pt x="78" y="85"/>
                  <a:pt x="74" y="89"/>
                  <a:pt x="70" y="89"/>
                </a:cubicBezTo>
                <a:cubicBezTo>
                  <a:pt x="70" y="89"/>
                  <a:pt x="70" y="89"/>
                  <a:pt x="69" y="89"/>
                </a:cubicBezTo>
                <a:cubicBezTo>
                  <a:pt x="35" y="86"/>
                  <a:pt x="35" y="86"/>
                  <a:pt x="35" y="86"/>
                </a:cubicBezTo>
                <a:cubicBezTo>
                  <a:pt x="31" y="86"/>
                  <a:pt x="28" y="82"/>
                  <a:pt x="28" y="78"/>
                </a:cubicBezTo>
                <a:cubicBezTo>
                  <a:pt x="28" y="37"/>
                  <a:pt x="28" y="37"/>
                  <a:pt x="28" y="37"/>
                </a:cubicBezTo>
                <a:cubicBezTo>
                  <a:pt x="28" y="12"/>
                  <a:pt x="28" y="12"/>
                  <a:pt x="28" y="12"/>
                </a:cubicBezTo>
                <a:cubicBezTo>
                  <a:pt x="35" y="17"/>
                  <a:pt x="38" y="25"/>
                  <a:pt x="37" y="34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2"/>
                  <a:pt x="36" y="43"/>
                  <a:pt x="37" y="44"/>
                </a:cubicBezTo>
                <a:cubicBezTo>
                  <a:pt x="38" y="45"/>
                  <a:pt x="39" y="45"/>
                  <a:pt x="40" y="45"/>
                </a:cubicBezTo>
                <a:cubicBezTo>
                  <a:pt x="71" y="43"/>
                  <a:pt x="71" y="43"/>
                  <a:pt x="71" y="43"/>
                </a:cubicBezTo>
                <a:cubicBezTo>
                  <a:pt x="74" y="42"/>
                  <a:pt x="76" y="43"/>
                  <a:pt x="78" y="45"/>
                </a:cubicBezTo>
                <a:cubicBezTo>
                  <a:pt x="80" y="47"/>
                  <a:pt x="80" y="49"/>
                  <a:pt x="80" y="51"/>
                </a:cubicBezTo>
                <a:lnTo>
                  <a:pt x="78" y="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0BAC7E-C31C-4165-B58A-E1BFC9302F9B}"/>
              </a:ext>
            </a:extLst>
          </p:cNvPr>
          <p:cNvSpPr txBox="1"/>
          <p:nvPr/>
        </p:nvSpPr>
        <p:spPr>
          <a:xfrm>
            <a:off x="6668443" y="710374"/>
            <a:ext cx="2297335" cy="5993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PURPOSE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The WHY behind your ministry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4DF8F0-973B-49EF-823E-10FD23D0DA5B}"/>
              </a:ext>
            </a:extLst>
          </p:cNvPr>
          <p:cNvSpPr txBox="1"/>
          <p:nvPr/>
        </p:nvSpPr>
        <p:spPr>
          <a:xfrm>
            <a:off x="7986810" y="4766368"/>
            <a:ext cx="2297335" cy="78406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VALUES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Core Principles and beliefs that guide behavior and decision-making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105B1F-8006-4DA8-942B-933E9FE5CAB5}"/>
              </a:ext>
            </a:extLst>
          </p:cNvPr>
          <p:cNvSpPr txBox="1"/>
          <p:nvPr/>
        </p:nvSpPr>
        <p:spPr>
          <a:xfrm>
            <a:off x="8694892" y="2553607"/>
            <a:ext cx="2297335" cy="9687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MISSION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statement that defines what your ministry aims to achieve and how it plans to do so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1FDD80-C98A-49E0-B992-32F40D8FFC31}"/>
              </a:ext>
            </a:extLst>
          </p:cNvPr>
          <p:cNvSpPr txBox="1"/>
          <p:nvPr/>
        </p:nvSpPr>
        <p:spPr>
          <a:xfrm>
            <a:off x="1771722" y="4766368"/>
            <a:ext cx="2297335" cy="9687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PROMISE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The commitment made to your community, usually focused on the experience delivered.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6F2652-D650-4F2B-A587-8351EE2070CD}"/>
              </a:ext>
            </a:extLst>
          </p:cNvPr>
          <p:cNvSpPr txBox="1"/>
          <p:nvPr/>
        </p:nvSpPr>
        <p:spPr>
          <a:xfrm>
            <a:off x="1430867" y="2465332"/>
            <a:ext cx="1980866" cy="9687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PERSONALITY</a:t>
            </a:r>
            <a:endParaRPr lang="en-US" sz="1400" dirty="0">
              <a:solidFill>
                <a:schemeClr val="tx1">
                  <a:alpha val="70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Tone, voice, style that shape how your ministry communication interacts with beneficiaries</a:t>
            </a:r>
          </a:p>
        </p:txBody>
      </p:sp>
    </p:spTree>
    <p:extLst>
      <p:ext uri="{BB962C8B-B14F-4D97-AF65-F5344CB8AC3E}">
        <p14:creationId xmlns:p14="http://schemas.microsoft.com/office/powerpoint/2010/main" val="106039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65527" y="1881667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5527" y="3132924"/>
            <a:ext cx="3695700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latin typeface="+mj-lt"/>
              </a:rPr>
              <a:t>Purpose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is the core reason for your ministry’s existence?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A116CEB-D162-0E83-0DAC-BC8EF484F6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r="33405"/>
          <a:stretch/>
        </p:blipFill>
        <p:spPr>
          <a:blipFill dpi="0" rotWithShape="1">
            <a:blip r:embed="rId3"/>
            <a:srcRect/>
            <a:stretch>
              <a:fillRect/>
            </a:stretch>
          </a:blip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56FC12-52C9-9685-EBB6-0387BD934119}"/>
              </a:ext>
            </a:extLst>
          </p:cNvPr>
          <p:cNvSpPr txBox="1"/>
          <p:nvPr/>
        </p:nvSpPr>
        <p:spPr>
          <a:xfrm>
            <a:off x="283256" y="218029"/>
            <a:ext cx="6097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lmonde" pitchFamily="2" charset="0"/>
              </a:rPr>
              <a:t>Now it’s your turn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E2D4976-C37F-C83B-E497-DAB3E726FC26}"/>
              </a:ext>
            </a:extLst>
          </p:cNvPr>
          <p:cNvSpPr txBox="1">
            <a:spLocks/>
          </p:cNvSpPr>
          <p:nvPr/>
        </p:nvSpPr>
        <p:spPr>
          <a:xfrm>
            <a:off x="283256" y="925915"/>
            <a:ext cx="4187371" cy="1783443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0" dirty="0"/>
              <a:t>BRAND</a:t>
            </a:r>
          </a:p>
          <a:p>
            <a:r>
              <a:rPr lang="en-US" sz="3600" spc="0" dirty="0"/>
              <a:t>IDENTITY</a:t>
            </a:r>
          </a:p>
          <a:p>
            <a:r>
              <a:rPr lang="en-US" sz="3600" spc="0" dirty="0"/>
              <a:t>WORKSHEET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8D129-877C-9E0F-769F-51E8D6153C40}"/>
              </a:ext>
            </a:extLst>
          </p:cNvPr>
          <p:cNvSpPr txBox="1"/>
          <p:nvPr/>
        </p:nvSpPr>
        <p:spPr>
          <a:xfrm>
            <a:off x="6563201" y="4972594"/>
            <a:ext cx="35269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Questions to consider: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Why does your ministry exist?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What ultimate impact do you want to achieve?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How does your ministry serve the community and your congregation?</a:t>
            </a:r>
          </a:p>
        </p:txBody>
      </p:sp>
    </p:spTree>
    <p:extLst>
      <p:ext uri="{BB962C8B-B14F-4D97-AF65-F5344CB8AC3E}">
        <p14:creationId xmlns:p14="http://schemas.microsoft.com/office/powerpoint/2010/main" val="267705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173519" y="2252728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34D55-7EA6-423A-96E4-A57DA28C77EA}"/>
              </a:ext>
            </a:extLst>
          </p:cNvPr>
          <p:cNvSpPr txBox="1"/>
          <p:nvPr/>
        </p:nvSpPr>
        <p:spPr>
          <a:xfrm>
            <a:off x="1600200" y="3577108"/>
            <a:ext cx="3773488" cy="1379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b="1" dirty="0">
                <a:latin typeface="+mj-lt"/>
              </a:rPr>
              <a:t>Mission</a:t>
            </a:r>
            <a:endParaRPr lang="en-US" sz="4000" b="1" dirty="0">
              <a:solidFill>
                <a:schemeClr val="tx1">
                  <a:alpha val="70000"/>
                </a:schemeClr>
              </a:solidFill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What is the primary goal your ministry aims to achieve?</a:t>
            </a:r>
          </a:p>
        </p:txBody>
      </p:sp>
      <p:pic>
        <p:nvPicPr>
          <p:cNvPr id="13" name="Picture Placeholder 12" descr="A light bulb in a glass shade&#10;&#10;Description automatically generated">
            <a:extLst>
              <a:ext uri="{FF2B5EF4-FFF2-40B4-BE49-F238E27FC236}">
                <a16:creationId xmlns:a16="http://schemas.microsoft.com/office/drawing/2014/main" id="{5E5DF515-6AC7-4391-4497-969B8F9FE2D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3333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66FAB-19D0-3F97-891B-065254C60AEF}"/>
              </a:ext>
            </a:extLst>
          </p:cNvPr>
          <p:cNvSpPr txBox="1"/>
          <p:nvPr/>
        </p:nvSpPr>
        <p:spPr>
          <a:xfrm>
            <a:off x="1131683" y="5026721"/>
            <a:ext cx="42420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j-lt"/>
              </a:rPr>
              <a:t>Questions to consider:</a:t>
            </a:r>
          </a:p>
          <a:p>
            <a:pPr marL="342900" indent="-342900" algn="r">
              <a:buFont typeface="+mj-lt"/>
              <a:buAutoNum type="arabicPeriod"/>
            </a:pPr>
            <a:r>
              <a:rPr lang="en-US" sz="1400" dirty="0"/>
              <a:t>What are the key objectives of your ministry?</a:t>
            </a:r>
          </a:p>
          <a:p>
            <a:pPr marL="342900" indent="-342900" algn="r">
              <a:buFont typeface="+mj-lt"/>
              <a:buAutoNum type="arabicPeriod"/>
            </a:pPr>
            <a:r>
              <a:rPr lang="en-US" sz="1400" dirty="0"/>
              <a:t>What activities or services do you provide?</a:t>
            </a:r>
          </a:p>
          <a:p>
            <a:pPr marL="342900" indent="-342900" algn="r">
              <a:buFont typeface="+mj-lt"/>
              <a:buAutoNum type="arabicPeriod"/>
            </a:pPr>
            <a:r>
              <a:rPr lang="en-US" sz="1400" dirty="0"/>
              <a:t>How will you fulfill your mission?</a:t>
            </a:r>
          </a:p>
        </p:txBody>
      </p:sp>
    </p:spTree>
    <p:extLst>
      <p:ext uri="{BB962C8B-B14F-4D97-AF65-F5344CB8AC3E}">
        <p14:creationId xmlns:p14="http://schemas.microsoft.com/office/powerpoint/2010/main" val="100173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theme/theme1.xml><?xml version="1.0" encoding="utf-8"?>
<a:theme xmlns:a="http://schemas.openxmlformats.org/drawingml/2006/main" name="Ravi Powerpoint Templat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B744"/>
      </a:accent1>
      <a:accent2>
        <a:srgbClr val="A3D2D8"/>
      </a:accent2>
      <a:accent3>
        <a:srgbClr val="E3170D"/>
      </a:accent3>
      <a:accent4>
        <a:srgbClr val="08986D"/>
      </a:accent4>
      <a:accent5>
        <a:srgbClr val="00688B"/>
      </a:accent5>
      <a:accent6>
        <a:srgbClr val="5BC3EB"/>
      </a:accent6>
      <a:hlink>
        <a:srgbClr val="5B9BD5"/>
      </a:hlink>
      <a:folHlink>
        <a:srgbClr val="70AD47"/>
      </a:folHlink>
    </a:clrScheme>
    <a:fontScheme name="Custom 2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B&amp;D-Powerpoint Template_16x9</Template>
  <TotalTime>4973</TotalTime>
  <Words>1584</Words>
  <Application>Microsoft Macintosh PowerPoint</Application>
  <PresentationFormat>Widescreen</PresentationFormat>
  <Paragraphs>349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Acumin Pro Condensed Semibold</vt:lpstr>
      <vt:lpstr>Almonde</vt:lpstr>
      <vt:lpstr>Arial</vt:lpstr>
      <vt:lpstr>Big Caslon Medium</vt:lpstr>
      <vt:lpstr>Big Caslon Medium</vt:lpstr>
      <vt:lpstr>Bungee Regular</vt:lpstr>
      <vt:lpstr>Calibri</vt:lpstr>
      <vt:lpstr>Montserrat</vt:lpstr>
      <vt:lpstr>Montserrat Bold</vt:lpstr>
      <vt:lpstr>Open Sans</vt:lpstr>
      <vt:lpstr>Wingdings</vt:lpstr>
      <vt:lpstr>Ravi Powerpoint Template</vt:lpstr>
      <vt:lpstr>PowerPoint Presentation</vt:lpstr>
      <vt:lpstr>PowerPoint Presentation</vt:lpstr>
      <vt:lpstr>Understanding BRAND IDENTITY </vt:lpstr>
      <vt:lpstr>PowerPoint Presentation</vt:lpstr>
      <vt:lpstr>Be Unique. Be True.</vt:lpstr>
      <vt:lpstr>VERBAL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</vt:lpstr>
      <vt:lpstr>PowerPoint Presentation</vt:lpstr>
      <vt:lpstr>Logo Development</vt:lpstr>
      <vt:lpstr>Color Palette</vt:lpstr>
      <vt:lpstr>Ministry  Guide to Color  Psychology</vt:lpstr>
      <vt:lpstr>Typography Selection</vt:lpstr>
      <vt:lpstr>SERIF</vt:lpstr>
      <vt:lpstr>Imagery Guidelines</vt:lpstr>
      <vt:lpstr>Design Style</vt:lpstr>
      <vt:lpstr>EMOTIONAL</vt:lpstr>
      <vt:lpstr>Understanding BRAND EQUITY </vt:lpstr>
      <vt:lpstr>PowerPoint Presentation</vt:lpstr>
      <vt:lpstr>Perception Is Reality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Today’s Resources</vt:lpstr>
      <vt:lpstr>More Resources At Your Fingertips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ShapeSlide Team</dc:creator>
  <cp:lastModifiedBy>Melissa Jackson</cp:lastModifiedBy>
  <cp:revision>256</cp:revision>
  <cp:lastPrinted>2017-06-12T04:25:23Z</cp:lastPrinted>
  <dcterms:created xsi:type="dcterms:W3CDTF">2017-06-04T03:43:17Z</dcterms:created>
  <dcterms:modified xsi:type="dcterms:W3CDTF">2024-08-06T19:06:41Z</dcterms:modified>
</cp:coreProperties>
</file>